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Lst>
  <p:sldSz cy="5143500" cx="9144000"/>
  <p:notesSz cx="6858000" cy="9144000"/>
  <p:embeddedFontLst>
    <p:embeddedFont>
      <p:font typeface="Roboto"/>
      <p:regular r:id="rId73"/>
      <p:bold r:id="rId74"/>
      <p:italic r:id="rId75"/>
      <p:boldItalic r:id="rId7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font" Target="fonts/Roboto-regular.fntdata"/><Relationship Id="rId72" Type="http://schemas.openxmlformats.org/officeDocument/2006/relationships/slide" Target="slides/slide67.xml"/><Relationship Id="rId31" Type="http://schemas.openxmlformats.org/officeDocument/2006/relationships/slide" Target="slides/slide26.xml"/><Relationship Id="rId75" Type="http://schemas.openxmlformats.org/officeDocument/2006/relationships/font" Target="fonts/Roboto-italic.fntdata"/><Relationship Id="rId30" Type="http://schemas.openxmlformats.org/officeDocument/2006/relationships/slide" Target="slides/slide25.xml"/><Relationship Id="rId74" Type="http://schemas.openxmlformats.org/officeDocument/2006/relationships/font" Target="fonts/Roboto-bold.fntdata"/><Relationship Id="rId33" Type="http://schemas.openxmlformats.org/officeDocument/2006/relationships/slide" Target="slides/slide28.xml"/><Relationship Id="rId32" Type="http://schemas.openxmlformats.org/officeDocument/2006/relationships/slide" Target="slides/slide27.xml"/><Relationship Id="rId76" Type="http://schemas.openxmlformats.org/officeDocument/2006/relationships/font" Target="fonts/Roboto-boldItalic.fntdata"/><Relationship Id="rId35" Type="http://schemas.openxmlformats.org/officeDocument/2006/relationships/slide" Target="slides/slide30.xml"/><Relationship Id="rId34" Type="http://schemas.openxmlformats.org/officeDocument/2006/relationships/slide" Target="slides/slide29.xml"/><Relationship Id="rId71" Type="http://schemas.openxmlformats.org/officeDocument/2006/relationships/slide" Target="slides/slide66.xml"/><Relationship Id="rId70" Type="http://schemas.openxmlformats.org/officeDocument/2006/relationships/slide" Target="slides/slide65.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slide" Target="slides/slide61.xml"/><Relationship Id="rId21" Type="http://schemas.openxmlformats.org/officeDocument/2006/relationships/slide" Target="slides/slide16.xml"/><Relationship Id="rId65" Type="http://schemas.openxmlformats.org/officeDocument/2006/relationships/slide" Target="slides/slide60.xml"/><Relationship Id="rId24" Type="http://schemas.openxmlformats.org/officeDocument/2006/relationships/slide" Target="slides/slide19.xml"/><Relationship Id="rId68" Type="http://schemas.openxmlformats.org/officeDocument/2006/relationships/slide" Target="slides/slide63.xml"/><Relationship Id="rId23" Type="http://schemas.openxmlformats.org/officeDocument/2006/relationships/slide" Target="slides/slide18.xml"/><Relationship Id="rId67" Type="http://schemas.openxmlformats.org/officeDocument/2006/relationships/slide" Target="slides/slide62.xml"/><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slide" Target="slides/slide64.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wikipedia.org/wiki/N-gram" TargetMode="External"/><Relationship Id="rId3" Type="http://schemas.openxmlformats.org/officeDocument/2006/relationships/hyperlink" Target="https://en.wikipedia.org/wiki/N-gram" TargetMode="External"/><Relationship Id="rId4" Type="http://schemas.openxmlformats.org/officeDocument/2006/relationships/hyperlink" Target="https://en.wikipedia.org/wiki/ROUGE_(metric)#cite_note-2" TargetMode="External"/><Relationship Id="rId5" Type="http://schemas.openxmlformats.org/officeDocument/2006/relationships/hyperlink" Target="https://en.wikipedia.org/wiki/ROUGE_(metric)#cite_note-lin-acl-2004-3" TargetMode="External"/><Relationship Id="rId6" Type="http://schemas.openxmlformats.org/officeDocument/2006/relationships/hyperlink" Target="https://en.wikipedia.org/wiki/Longest_common_subsequence_problem" TargetMode="External"/><Relationship Id="rId7" Type="http://schemas.openxmlformats.org/officeDocument/2006/relationships/hyperlink" Target="https://en.wikipedia.org/wiki/Longest_common_subsequence_problem" TargetMode="Externa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c6f9e470d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c6f9e470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12273bc0253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12273bc0253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12273bc0253_0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12273bc0253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12273bc0253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12273bc0253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12273bc0253_0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12273bc0253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12273bc0253_0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12273bc0253_0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Knowing the wiki page allows you to supevied-train your retriever</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12273bc0253_0_1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12273bc0253_0_1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12273bc0253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12273bc0253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lnSpc>
                <a:spcPct val="115000"/>
              </a:lnSpc>
              <a:spcBef>
                <a:spcPts val="1200"/>
              </a:spcBef>
              <a:spcAft>
                <a:spcPts val="1200"/>
              </a:spcAft>
              <a:buNone/>
            </a:pPr>
            <a:r>
              <a:t/>
            </a:r>
            <a:endParaRPr>
              <a:solidFill>
                <a:schemeClr val="dk1"/>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12273bc0253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12273bc0253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lnSpc>
                <a:spcPct val="115000"/>
              </a:lnSpc>
              <a:spcBef>
                <a:spcPts val="1200"/>
              </a:spcBef>
              <a:spcAft>
                <a:spcPts val="1200"/>
              </a:spcAft>
              <a:buNone/>
            </a:pPr>
            <a:r>
              <a:t/>
            </a:r>
            <a:endParaRPr>
              <a:solidFill>
                <a:schemeClr val="dk1"/>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12273bc0253_0_2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12273bc0253_0_2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lnSpc>
                <a:spcPct val="115000"/>
              </a:lnSpc>
              <a:spcBef>
                <a:spcPts val="1200"/>
              </a:spcBef>
              <a:spcAft>
                <a:spcPts val="1200"/>
              </a:spcAft>
              <a:buNone/>
            </a:pPr>
            <a:r>
              <a:rPr lang="en" sz="1900">
                <a:solidFill>
                  <a:schemeClr val="dk1"/>
                </a:solidFill>
                <a:latin typeface="Roboto"/>
                <a:ea typeface="Roboto"/>
                <a:cs typeface="Roboto"/>
                <a:sym typeface="Roboto"/>
              </a:rPr>
              <a:t>Older systems retrieve 100 passages, and that’s too much to feed through a huge LM, so ELI5 takes only 10, based on cosine of BERT embeddings. While, J-X and SPIDER both train a LM to select the 10 passages that yield the best scores of the Seq2Seq LM</a:t>
            </a:r>
            <a:endParaRPr sz="900">
              <a:solidFill>
                <a:schemeClr val="dk1"/>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12273bc0253_0_2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12273bc0253_0_2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lnSpc>
                <a:spcPct val="115000"/>
              </a:lnSpc>
              <a:spcBef>
                <a:spcPts val="1200"/>
              </a:spcBef>
              <a:spcAft>
                <a:spcPts val="1200"/>
              </a:spcAft>
              <a:buNone/>
            </a:pPr>
            <a:r>
              <a:t/>
            </a:r>
            <a:endParaRPr>
              <a:solidFill>
                <a:schemeClr val="dk1"/>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12273bc025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12273bc025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Language Models are eating the world</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12273bc0253_0_2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12273bc0253_0_2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want to train a system to produce question and answer embeddings, such that the dot product between the representation of a question and any of its answers is greater than between it and answers of all of the other questions in the dataset.</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12273bc0253_0_2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12273bc0253_0_2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12273bc0253_0_2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12273bc0253_0_2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12273bc0253_0_2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12273bc0253_0_2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12273bc0253_0_2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12273bc0253_0_2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Older models used 100 passages, but that either doesn’t fit into the Seq2Seq model’s max input len, or takes too long for it to FF</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12273bc0253_0_3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12273bc0253_0_3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12273bc0253_0_3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12273bc0253_0_3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BART is particularly effective when fine-tuned for text generation (e.g. summarization, translation) but also works well for comprehension tasks (e.g. text classification, question answering).</a:t>
            </a:r>
            <a:endParaRPr/>
          </a:p>
          <a:p>
            <a:pPr indent="0" lvl="0" marL="0" rtl="0" algn="l">
              <a:spcBef>
                <a:spcPts val="0"/>
              </a:spcBef>
              <a:spcAft>
                <a:spcPts val="0"/>
              </a:spcAft>
              <a:buNone/>
            </a:pPr>
            <a:r>
              <a:rPr lang="en"/>
              <a:t>perplexity is a measurement of how well a probability distribution or probability model predicts a sample. It may be used to compare probability models. A low perplexity indicates the probability distribution is good at predicting the sample.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12273bc0253_0_3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12273bc0253_0_3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1"/>
                </a:solidFill>
              </a:rPr>
              <a:t>ROUGE-N: Overlap of</a:t>
            </a:r>
            <a:r>
              <a:rPr lang="en" sz="1300">
                <a:solidFill>
                  <a:schemeClr val="dk1"/>
                </a:solidFill>
                <a:uFill>
                  <a:noFill/>
                </a:uFill>
                <a:hlinkClick r:id="rId2">
                  <a:extLst>
                    <a:ext uri="{A12FA001-AC4F-418D-AE19-62706E023703}">
                      <ahyp:hlinkClr val="tx"/>
                    </a:ext>
                  </a:extLst>
                </a:hlinkClick>
              </a:rPr>
              <a:t> </a:t>
            </a:r>
            <a:r>
              <a:rPr lang="en" sz="1300" u="sng">
                <a:solidFill>
                  <a:schemeClr val="hlink"/>
                </a:solidFill>
                <a:hlinkClick r:id="rId3"/>
              </a:rPr>
              <a:t>n-grams</a:t>
            </a:r>
            <a:r>
              <a:rPr baseline="30000" lang="en" sz="1300" u="sng">
                <a:solidFill>
                  <a:schemeClr val="hlink"/>
                </a:solidFill>
                <a:hlinkClick r:id="rId4"/>
              </a:rPr>
              <a:t>[2]</a:t>
            </a:r>
            <a:r>
              <a:rPr lang="en" sz="1300">
                <a:solidFill>
                  <a:schemeClr val="dk1"/>
                </a:solidFill>
              </a:rPr>
              <a:t> between the system and reference summaries. </a:t>
            </a:r>
            <a:endParaRPr sz="1300">
              <a:solidFill>
                <a:schemeClr val="dk1"/>
              </a:solidFill>
            </a:endParaRPr>
          </a:p>
          <a:p>
            <a:pPr indent="0" lvl="0" marL="0" rtl="0" algn="l">
              <a:lnSpc>
                <a:spcPct val="115000"/>
              </a:lnSpc>
              <a:spcBef>
                <a:spcPts val="1200"/>
              </a:spcBef>
              <a:spcAft>
                <a:spcPts val="1200"/>
              </a:spcAft>
              <a:buNone/>
            </a:pPr>
            <a:r>
              <a:rPr lang="en" sz="1300">
                <a:solidFill>
                  <a:schemeClr val="dk1"/>
                </a:solidFill>
              </a:rPr>
              <a:t>ROUGE-L: Longest Common Subsequence (LCS)</a:t>
            </a:r>
            <a:r>
              <a:rPr baseline="30000" lang="en" sz="1300" u="sng">
                <a:solidFill>
                  <a:schemeClr val="hlink"/>
                </a:solidFill>
                <a:hlinkClick r:id="rId5"/>
              </a:rPr>
              <a:t>[3]</a:t>
            </a:r>
            <a:r>
              <a:rPr lang="en" sz="1300">
                <a:solidFill>
                  <a:schemeClr val="dk1"/>
                </a:solidFill>
              </a:rPr>
              <a:t> based statistics.</a:t>
            </a:r>
            <a:r>
              <a:rPr lang="en" sz="1300">
                <a:solidFill>
                  <a:schemeClr val="dk1"/>
                </a:solidFill>
                <a:uFill>
                  <a:noFill/>
                </a:uFill>
                <a:hlinkClick r:id="rId6">
                  <a:extLst>
                    <a:ext uri="{A12FA001-AC4F-418D-AE19-62706E023703}">
                      <ahyp:hlinkClr val="tx"/>
                    </a:ext>
                  </a:extLst>
                </a:hlinkClick>
              </a:rPr>
              <a:t> </a:t>
            </a:r>
            <a:r>
              <a:rPr lang="en" sz="1300" u="sng">
                <a:solidFill>
                  <a:schemeClr val="hlink"/>
                </a:solidFill>
                <a:hlinkClick r:id="rId7"/>
              </a:rPr>
              <a:t>Longest common subsequence problem</a:t>
            </a:r>
            <a:r>
              <a:rPr lang="en" sz="1300">
                <a:solidFill>
                  <a:schemeClr val="dk1"/>
                </a:solidFill>
              </a:rPr>
              <a:t> takes into account sentence level structure similarity naturally and identifies longest co-occurring in sequence n-grams automatically.</a:t>
            </a:r>
            <a:endParaRPr sz="1300">
              <a:solidFill>
                <a:schemeClr val="dk1"/>
              </a:solidFil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12273bc0253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12273bc0253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12273bc0253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12273bc0253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12273bc0253_0_3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12273bc0253_0_3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1275b735602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1275b735602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1275b735602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1275b735602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1275b735602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1275b735602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1275b735602_0_13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1275b735602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1275b735602_0_2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1275b735602_0_2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1275b735602_0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1275b735602_0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lnSpc>
                <a:spcPct val="115000"/>
              </a:lnSpc>
              <a:spcBef>
                <a:spcPts val="1200"/>
              </a:spcBef>
              <a:spcAft>
                <a:spcPts val="1200"/>
              </a:spcAft>
              <a:buNone/>
            </a:pPr>
            <a:r>
              <a:t/>
            </a:r>
            <a:endParaRPr>
              <a:solidFill>
                <a:schemeClr val="dk1"/>
              </a:solidFill>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1275b735602_0_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1275b735602_0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lnSpc>
                <a:spcPct val="115000"/>
              </a:lnSpc>
              <a:spcBef>
                <a:spcPts val="1200"/>
              </a:spcBef>
              <a:spcAft>
                <a:spcPts val="1200"/>
              </a:spcAft>
              <a:buNone/>
            </a:pPr>
            <a:r>
              <a:t/>
            </a:r>
            <a:endParaRPr>
              <a:solidFill>
                <a:schemeClr val="dk1"/>
              </a:solidFill>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1275b735602_0_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1275b735602_0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lnSpc>
                <a:spcPct val="115000"/>
              </a:lnSpc>
              <a:spcBef>
                <a:spcPts val="1200"/>
              </a:spcBef>
              <a:spcAft>
                <a:spcPts val="1200"/>
              </a:spcAft>
              <a:buNone/>
            </a:pPr>
            <a:r>
              <a:t/>
            </a:r>
            <a:endParaRPr>
              <a:solidFill>
                <a:schemeClr val="dk1"/>
              </a:solidFill>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1275b735602_0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1275b735602_0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lnSpc>
                <a:spcPct val="115000"/>
              </a:lnSpc>
              <a:spcBef>
                <a:spcPts val="1200"/>
              </a:spcBef>
              <a:spcAft>
                <a:spcPts val="1200"/>
              </a:spcAft>
              <a:buNone/>
            </a:pPr>
            <a:r>
              <a:rPr lang="en" sz="1400">
                <a:solidFill>
                  <a:schemeClr val="dk1"/>
                </a:solidFill>
              </a:rPr>
              <a:t>The training objective was to maximize the marginal log-likelihood of the start and end of all the correct answer spans in the positive passage (the answer string may appear multiple times in one passage), combined with the log-likelihood of the positive passage being selected.</a:t>
            </a:r>
            <a:endParaRPr sz="1400">
              <a:solidFill>
                <a:schemeClr val="dk1"/>
              </a:solidFill>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1275b735602_0_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0" name="Google Shape;380;g1275b735602_0_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lnSpc>
                <a:spcPct val="115000"/>
              </a:lnSpc>
              <a:spcBef>
                <a:spcPts val="1200"/>
              </a:spcBef>
              <a:spcAft>
                <a:spcPts val="1200"/>
              </a:spcAft>
              <a:buNone/>
            </a:pPr>
            <a:r>
              <a:rPr lang="en">
                <a:solidFill>
                  <a:schemeClr val="dk1"/>
                </a:solidFill>
              </a:rPr>
              <a:t>A huge LM has more world knowledge</a:t>
            </a:r>
            <a:endParaRPr>
              <a:solidFill>
                <a:schemeClr val="dk1"/>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12273bc0253_0_3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12273bc0253_0_3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1275b735602_0_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1275b735602_0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lnSpc>
                <a:spcPct val="115000"/>
              </a:lnSpc>
              <a:spcBef>
                <a:spcPts val="1200"/>
              </a:spcBef>
              <a:spcAft>
                <a:spcPts val="1200"/>
              </a:spcAft>
              <a:buNone/>
            </a:pPr>
            <a:r>
              <a:t/>
            </a:r>
            <a:endParaRPr>
              <a:solidFill>
                <a:schemeClr val="dk1"/>
              </a:solidFill>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1275b735602_0_2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7" name="Google Shape;397;g1275b735602_0_2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1275b735602_0_2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5" name="Google Shape;405;g1275b735602_0_2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g1275b735602_0_2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3" name="Google Shape;413;g1275b735602_0_2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1275b735602_0_2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0" name="Google Shape;420;g1275b735602_0_2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lnSpc>
                <a:spcPct val="115000"/>
              </a:lnSpc>
              <a:spcBef>
                <a:spcPts val="1200"/>
              </a:spcBef>
              <a:spcAft>
                <a:spcPts val="0"/>
              </a:spcAft>
              <a:buNone/>
            </a:pPr>
            <a:r>
              <a:rPr lang="en">
                <a:solidFill>
                  <a:schemeClr val="dk1"/>
                </a:solidFill>
              </a:rPr>
              <a:t>a single pass through the LM extracts useful information in closed-book ODQA (no retrieved documents), but leaves considerable information unexploited. </a:t>
            </a:r>
            <a:endParaRPr>
              <a:solidFill>
                <a:schemeClr val="dk1"/>
              </a:solidFill>
            </a:endParaRPr>
          </a:p>
          <a:p>
            <a:pPr indent="0" lvl="0" marL="457200" rtl="0" algn="l">
              <a:lnSpc>
                <a:spcPct val="115000"/>
              </a:lnSpc>
              <a:spcBef>
                <a:spcPts val="1200"/>
              </a:spcBef>
              <a:spcAft>
                <a:spcPts val="1200"/>
              </a:spcAft>
              <a:buNone/>
            </a:pPr>
            <a:r>
              <a:rPr lang="en">
                <a:solidFill>
                  <a:schemeClr val="dk1"/>
                </a:solidFill>
              </a:rPr>
              <a:t>As a result, we can gain 4.4 points in the closed-book NQ by performing two consecutive passes through a single frozen LM,</a:t>
            </a:r>
            <a:endParaRPr>
              <a:solidFill>
                <a:schemeClr val="dk1"/>
              </a:solidFill>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g1275b735602_0_2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8" name="Google Shape;428;g1275b735602_0_2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lnSpc>
                <a:spcPct val="115000"/>
              </a:lnSpc>
              <a:spcBef>
                <a:spcPts val="1200"/>
              </a:spcBef>
              <a:spcAft>
                <a:spcPts val="1200"/>
              </a:spcAft>
              <a:buNone/>
            </a:pPr>
            <a:r>
              <a:t/>
            </a:r>
            <a:endParaRPr>
              <a:solidFill>
                <a:schemeClr val="dk1"/>
              </a:solidFill>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g1275b735602_0_3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7" name="Google Shape;437;g1275b735602_0_3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lnSpc>
                <a:spcPct val="115000"/>
              </a:lnSpc>
              <a:spcBef>
                <a:spcPts val="1200"/>
              </a:spcBef>
              <a:spcAft>
                <a:spcPts val="1200"/>
              </a:spcAft>
              <a:buNone/>
            </a:pPr>
            <a:r>
              <a:t/>
            </a:r>
            <a:endParaRPr>
              <a:solidFill>
                <a:schemeClr val="dk1"/>
              </a:solidFill>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g1275b735602_0_2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7" name="Google Shape;447;g1275b735602_0_2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lnSpc>
                <a:spcPct val="115000"/>
              </a:lnSpc>
              <a:spcBef>
                <a:spcPts val="1200"/>
              </a:spcBef>
              <a:spcAft>
                <a:spcPts val="1200"/>
              </a:spcAft>
              <a:buNone/>
            </a:pPr>
            <a:r>
              <a:t/>
            </a:r>
            <a:endParaRPr>
              <a:solidFill>
                <a:schemeClr val="dk1"/>
              </a:solidFill>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g1275b735602_0_2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8" name="Google Shape;458;g1275b735602_0_2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lnSpc>
                <a:spcPct val="115000"/>
              </a:lnSpc>
              <a:spcBef>
                <a:spcPts val="1200"/>
              </a:spcBef>
              <a:spcAft>
                <a:spcPts val="1200"/>
              </a:spcAft>
              <a:buNone/>
            </a:pPr>
            <a:r>
              <a:t/>
            </a:r>
            <a:endParaRPr>
              <a:solidFill>
                <a:schemeClr val="dk1"/>
              </a:solidFill>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g1275b735602_0_3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7" name="Google Shape;467;g1275b735602_0_3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lnSpc>
                <a:spcPct val="115000"/>
              </a:lnSpc>
              <a:spcBef>
                <a:spcPts val="1200"/>
              </a:spcBef>
              <a:spcAft>
                <a:spcPts val="1200"/>
              </a:spcAft>
              <a:buNone/>
            </a:pPr>
            <a:r>
              <a:rPr lang="en" sz="1600">
                <a:solidFill>
                  <a:schemeClr val="dk1"/>
                </a:solidFill>
              </a:rPr>
              <a:t>We conjecture that this is because while the first LM pass provides the candidates at its final representation, in the second LM pass all candidates are considered and processed jointly with the question, already from the input stage</a:t>
            </a:r>
            <a:endParaRPr>
              <a:solidFill>
                <a:schemeClr val="dk1"/>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12273bc0253_0_3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12273bc0253_0_3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g1275b735602_0_2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8" name="Google Shape;478;g1275b735602_0_2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lnSpc>
                <a:spcPct val="115000"/>
              </a:lnSpc>
              <a:spcBef>
                <a:spcPts val="1200"/>
              </a:spcBef>
              <a:spcAft>
                <a:spcPts val="1200"/>
              </a:spcAft>
              <a:buNone/>
            </a:pPr>
            <a:r>
              <a:t/>
            </a:r>
            <a:endParaRPr>
              <a:solidFill>
                <a:schemeClr val="dk1"/>
              </a:solidFill>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g1275b735602_0_3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7" name="Google Shape;487;g1275b735602_0_3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lnSpc>
                <a:spcPct val="115000"/>
              </a:lnSpc>
              <a:spcBef>
                <a:spcPts val="1200"/>
              </a:spcBef>
              <a:spcAft>
                <a:spcPts val="1200"/>
              </a:spcAft>
              <a:buNone/>
            </a:pPr>
            <a:r>
              <a:t/>
            </a:r>
            <a:endParaRPr>
              <a:solidFill>
                <a:schemeClr val="dk1"/>
              </a:solidFill>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g1275b735602_0_3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6" name="Google Shape;496;g1275b735602_0_3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lnSpc>
                <a:spcPct val="115000"/>
              </a:lnSpc>
              <a:spcBef>
                <a:spcPts val="1200"/>
              </a:spcBef>
              <a:spcAft>
                <a:spcPts val="1200"/>
              </a:spcAft>
              <a:buNone/>
            </a:pPr>
            <a:r>
              <a:t/>
            </a:r>
            <a:endParaRPr>
              <a:solidFill>
                <a:schemeClr val="dk1"/>
              </a:solidFill>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g1275b735602_0_3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6" name="Google Shape;506;g1275b735602_0_3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t>We compared random initialization of the Connector network to initializing it by pretraining the entire LM–Connector–LM stack on the self-supervised language modeling task.</a:t>
            </a:r>
            <a:endParaRPr sz="1400"/>
          </a:p>
          <a:p>
            <a:pPr indent="0" lvl="0" marL="0" rtl="0" algn="l">
              <a:spcBef>
                <a:spcPts val="0"/>
              </a:spcBef>
              <a:spcAft>
                <a:spcPts val="0"/>
              </a:spcAft>
              <a:buNone/>
            </a:pPr>
            <a:r>
              <a:t/>
            </a:r>
            <a:endParaRPr sz="1400"/>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g1275b735602_0_3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4" name="Google Shape;514;g1275b735602_0_3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g1275b735602_0_41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22" name="Google Shape;522;g1275b735602_0_4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 name="Shape 539"/>
        <p:cNvGrpSpPr/>
        <p:nvPr/>
      </p:nvGrpSpPr>
      <p:grpSpPr>
        <a:xfrm>
          <a:off x="0" y="0"/>
          <a:ext cx="0" cy="0"/>
          <a:chOff x="0" y="0"/>
          <a:chExt cx="0" cy="0"/>
        </a:xfrm>
      </p:grpSpPr>
      <p:sp>
        <p:nvSpPr>
          <p:cNvPr id="540" name="Google Shape;540;g1275b735602_0_4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1" name="Google Shape;541;g1275b735602_0_4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 name="Shape 546"/>
        <p:cNvGrpSpPr/>
        <p:nvPr/>
      </p:nvGrpSpPr>
      <p:grpSpPr>
        <a:xfrm>
          <a:off x="0" y="0"/>
          <a:ext cx="0" cy="0"/>
          <a:chOff x="0" y="0"/>
          <a:chExt cx="0" cy="0"/>
        </a:xfrm>
      </p:grpSpPr>
      <p:sp>
        <p:nvSpPr>
          <p:cNvPr id="547" name="Google Shape;547;g12273bc0253_0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8" name="Google Shape;548;g12273bc0253_0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g1275b735602_0_3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4" name="Google Shape;554;g1275b735602_0_3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8" name="Shape 558"/>
        <p:cNvGrpSpPr/>
        <p:nvPr/>
      </p:nvGrpSpPr>
      <p:grpSpPr>
        <a:xfrm>
          <a:off x="0" y="0"/>
          <a:ext cx="0" cy="0"/>
          <a:chOff x="0" y="0"/>
          <a:chExt cx="0" cy="0"/>
        </a:xfrm>
      </p:grpSpPr>
      <p:sp>
        <p:nvSpPr>
          <p:cNvPr id="559" name="Google Shape;559;g1275b735602_0_4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0" name="Google Shape;560;g1275b735602_0_4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12273bc0253_0_3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12273bc0253_0_3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4" name="Shape 564"/>
        <p:cNvGrpSpPr/>
        <p:nvPr/>
      </p:nvGrpSpPr>
      <p:grpSpPr>
        <a:xfrm>
          <a:off x="0" y="0"/>
          <a:ext cx="0" cy="0"/>
          <a:chOff x="0" y="0"/>
          <a:chExt cx="0" cy="0"/>
        </a:xfrm>
      </p:grpSpPr>
      <p:sp>
        <p:nvSpPr>
          <p:cNvPr id="565" name="Google Shape;565;g1275b735602_0_4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6" name="Google Shape;566;g1275b735602_0_4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0" name="Shape 570"/>
        <p:cNvGrpSpPr/>
        <p:nvPr/>
      </p:nvGrpSpPr>
      <p:grpSpPr>
        <a:xfrm>
          <a:off x="0" y="0"/>
          <a:ext cx="0" cy="0"/>
          <a:chOff x="0" y="0"/>
          <a:chExt cx="0" cy="0"/>
        </a:xfrm>
      </p:grpSpPr>
      <p:sp>
        <p:nvSpPr>
          <p:cNvPr id="571" name="Google Shape;571;g1275b735602_0_4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2" name="Google Shape;572;g1275b735602_0_4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6" name="Shape 576"/>
        <p:cNvGrpSpPr/>
        <p:nvPr/>
      </p:nvGrpSpPr>
      <p:grpSpPr>
        <a:xfrm>
          <a:off x="0" y="0"/>
          <a:ext cx="0" cy="0"/>
          <a:chOff x="0" y="0"/>
          <a:chExt cx="0" cy="0"/>
        </a:xfrm>
      </p:grpSpPr>
      <p:sp>
        <p:nvSpPr>
          <p:cNvPr id="577" name="Google Shape;577;gc6f9e470d_0_2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78" name="Google Shape;578;gc6f9e470d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0" name="Shape 590"/>
        <p:cNvGrpSpPr/>
        <p:nvPr/>
      </p:nvGrpSpPr>
      <p:grpSpPr>
        <a:xfrm>
          <a:off x="0" y="0"/>
          <a:ext cx="0" cy="0"/>
          <a:chOff x="0" y="0"/>
          <a:chExt cx="0" cy="0"/>
        </a:xfrm>
      </p:grpSpPr>
      <p:sp>
        <p:nvSpPr>
          <p:cNvPr id="591" name="Google Shape;591;gc6f9e470d_0_3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92" name="Google Shape;592;gc6f9e470d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7" name="Shape 597"/>
        <p:cNvGrpSpPr/>
        <p:nvPr/>
      </p:nvGrpSpPr>
      <p:grpSpPr>
        <a:xfrm>
          <a:off x="0" y="0"/>
          <a:ext cx="0" cy="0"/>
          <a:chOff x="0" y="0"/>
          <a:chExt cx="0" cy="0"/>
        </a:xfrm>
      </p:grpSpPr>
      <p:sp>
        <p:nvSpPr>
          <p:cNvPr id="598" name="Google Shape;598;gc6f9e470d_0_4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99" name="Google Shape;599;gc6f9e470d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2" name="Shape 602"/>
        <p:cNvGrpSpPr/>
        <p:nvPr/>
      </p:nvGrpSpPr>
      <p:grpSpPr>
        <a:xfrm>
          <a:off x="0" y="0"/>
          <a:ext cx="0" cy="0"/>
          <a:chOff x="0" y="0"/>
          <a:chExt cx="0" cy="0"/>
        </a:xfrm>
      </p:grpSpPr>
      <p:sp>
        <p:nvSpPr>
          <p:cNvPr id="603" name="Google Shape;603;gc6f9e470d_0_4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04" name="Google Shape;604;gc6f9e470d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6" name="Shape 636"/>
        <p:cNvGrpSpPr/>
        <p:nvPr/>
      </p:nvGrpSpPr>
      <p:grpSpPr>
        <a:xfrm>
          <a:off x="0" y="0"/>
          <a:ext cx="0" cy="0"/>
          <a:chOff x="0" y="0"/>
          <a:chExt cx="0" cy="0"/>
        </a:xfrm>
      </p:grpSpPr>
      <p:sp>
        <p:nvSpPr>
          <p:cNvPr id="637" name="Google Shape;637;gc6f9e470d_0_8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38" name="Google Shape;638;gc6f9e470d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3" name="Shape 683"/>
        <p:cNvGrpSpPr/>
        <p:nvPr/>
      </p:nvGrpSpPr>
      <p:grpSpPr>
        <a:xfrm>
          <a:off x="0" y="0"/>
          <a:ext cx="0" cy="0"/>
          <a:chOff x="0" y="0"/>
          <a:chExt cx="0" cy="0"/>
        </a:xfrm>
      </p:grpSpPr>
      <p:sp>
        <p:nvSpPr>
          <p:cNvPr id="684" name="Google Shape;684;gc6f9e470d_0_12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85" name="Google Shape;685;gc6f9e470d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12273bc0253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12273bc0253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12273bc0253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12273bc0253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12273bc0253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12273bc0253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grpSp>
        <p:nvGrpSpPr>
          <p:cNvPr id="10" name="Google Shape;10;p2"/>
          <p:cNvGrpSpPr/>
          <p:nvPr/>
        </p:nvGrpSpPr>
        <p:grpSpPr>
          <a:xfrm>
            <a:off x="6098378" y="5"/>
            <a:ext cx="3045625" cy="2030570"/>
            <a:chOff x="6098378" y="5"/>
            <a:chExt cx="3045625" cy="2030570"/>
          </a:xfrm>
        </p:grpSpPr>
        <p:sp>
          <p:nvSpPr>
            <p:cNvPr id="11" name="Google Shape;11;p2"/>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598100" y="1775222"/>
            <a:ext cx="8222100" cy="838800"/>
          </a:xfrm>
          <a:prstGeom prst="rect">
            <a:avLst/>
          </a:prstGeom>
        </p:spPr>
        <p:txBody>
          <a:bodyPr anchorCtr="0" anchor="b" bIns="91425" lIns="91425" spcFirstLastPara="1" rIns="91425" wrap="square" tIns="91425">
            <a:no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p:txBody>
      </p:sp>
      <p:sp>
        <p:nvSpPr>
          <p:cNvPr id="17" name="Google Shape;17;p2"/>
          <p:cNvSpPr txBox="1"/>
          <p:nvPr>
            <p:ph idx="1" type="subTitle"/>
          </p:nvPr>
        </p:nvSpPr>
        <p:spPr>
          <a:xfrm>
            <a:off x="598088" y="2715913"/>
            <a:ext cx="8222100" cy="4329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2100"/>
              <a:buNone/>
              <a:defRPr sz="2100">
                <a:solidFill>
                  <a:schemeClr val="lt1"/>
                </a:solidFill>
              </a:defRPr>
            </a:lvl1pPr>
            <a:lvl2pPr lvl="1">
              <a:lnSpc>
                <a:spcPct val="100000"/>
              </a:lnSpc>
              <a:spcBef>
                <a:spcPts val="0"/>
              </a:spcBef>
              <a:spcAft>
                <a:spcPts val="0"/>
              </a:spcAft>
              <a:buClr>
                <a:schemeClr val="lt1"/>
              </a:buClr>
              <a:buSzPts val="2100"/>
              <a:buNone/>
              <a:defRPr sz="2100">
                <a:solidFill>
                  <a:schemeClr val="lt1"/>
                </a:solidFill>
              </a:defRPr>
            </a:lvl2pPr>
            <a:lvl3pPr lvl="2">
              <a:lnSpc>
                <a:spcPct val="100000"/>
              </a:lnSpc>
              <a:spcBef>
                <a:spcPts val="0"/>
              </a:spcBef>
              <a:spcAft>
                <a:spcPts val="0"/>
              </a:spcAft>
              <a:buClr>
                <a:schemeClr val="lt1"/>
              </a:buClr>
              <a:buSzPts val="2100"/>
              <a:buNone/>
              <a:defRPr sz="2100">
                <a:solidFill>
                  <a:schemeClr val="lt1"/>
                </a:solidFill>
              </a:defRPr>
            </a:lvl3pPr>
            <a:lvl4pPr lvl="3">
              <a:lnSpc>
                <a:spcPct val="100000"/>
              </a:lnSpc>
              <a:spcBef>
                <a:spcPts val="0"/>
              </a:spcBef>
              <a:spcAft>
                <a:spcPts val="0"/>
              </a:spcAft>
              <a:buClr>
                <a:schemeClr val="lt1"/>
              </a:buClr>
              <a:buSzPts val="2100"/>
              <a:buNone/>
              <a:defRPr sz="2100">
                <a:solidFill>
                  <a:schemeClr val="lt1"/>
                </a:solidFill>
              </a:defRPr>
            </a:lvl4pPr>
            <a:lvl5pPr lvl="4">
              <a:lnSpc>
                <a:spcPct val="100000"/>
              </a:lnSpc>
              <a:spcBef>
                <a:spcPts val="0"/>
              </a:spcBef>
              <a:spcAft>
                <a:spcPts val="0"/>
              </a:spcAft>
              <a:buClr>
                <a:schemeClr val="lt1"/>
              </a:buClr>
              <a:buSzPts val="2100"/>
              <a:buNone/>
              <a:defRPr sz="2100">
                <a:solidFill>
                  <a:schemeClr val="lt1"/>
                </a:solidFill>
              </a:defRPr>
            </a:lvl5pPr>
            <a:lvl6pPr lvl="5">
              <a:lnSpc>
                <a:spcPct val="100000"/>
              </a:lnSpc>
              <a:spcBef>
                <a:spcPts val="0"/>
              </a:spcBef>
              <a:spcAft>
                <a:spcPts val="0"/>
              </a:spcAft>
              <a:buClr>
                <a:schemeClr val="lt1"/>
              </a:buClr>
              <a:buSzPts val="2100"/>
              <a:buNone/>
              <a:defRPr sz="2100">
                <a:solidFill>
                  <a:schemeClr val="lt1"/>
                </a:solidFill>
              </a:defRPr>
            </a:lvl6pPr>
            <a:lvl7pPr lvl="6">
              <a:lnSpc>
                <a:spcPct val="100000"/>
              </a:lnSpc>
              <a:spcBef>
                <a:spcPts val="0"/>
              </a:spcBef>
              <a:spcAft>
                <a:spcPts val="0"/>
              </a:spcAft>
              <a:buClr>
                <a:schemeClr val="lt1"/>
              </a:buClr>
              <a:buSzPts val="2100"/>
              <a:buNone/>
              <a:defRPr sz="2100">
                <a:solidFill>
                  <a:schemeClr val="lt1"/>
                </a:solidFill>
              </a:defRPr>
            </a:lvl7pPr>
            <a:lvl8pPr lvl="7">
              <a:lnSpc>
                <a:spcPct val="100000"/>
              </a:lnSpc>
              <a:spcBef>
                <a:spcPts val="0"/>
              </a:spcBef>
              <a:spcAft>
                <a:spcPts val="0"/>
              </a:spcAft>
              <a:buClr>
                <a:schemeClr val="lt1"/>
              </a:buClr>
              <a:buSzPts val="2100"/>
              <a:buNone/>
              <a:defRPr sz="2100">
                <a:solidFill>
                  <a:schemeClr val="lt1"/>
                </a:solidFill>
              </a:defRPr>
            </a:lvl8pPr>
            <a:lvl9pPr lvl="8">
              <a:lnSpc>
                <a:spcPct val="100000"/>
              </a:lnSpc>
              <a:spcBef>
                <a:spcPts val="0"/>
              </a:spcBef>
              <a:spcAft>
                <a:spcPts val="0"/>
              </a:spcAft>
              <a:buClr>
                <a:schemeClr val="lt1"/>
              </a:buClr>
              <a:buSzPts val="2100"/>
              <a:buNone/>
              <a:defRPr sz="2100">
                <a:solidFill>
                  <a:schemeClr val="lt1"/>
                </a:solidFill>
              </a:defRPr>
            </a:lvl9pPr>
          </a:lstStyle>
          <a:p/>
        </p:txBody>
      </p:sp>
      <p:sp>
        <p:nvSpPr>
          <p:cNvPr id="18" name="Google Shape;18;p2"/>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69" name="Shape 69"/>
        <p:cNvGrpSpPr/>
        <p:nvPr/>
      </p:nvGrpSpPr>
      <p:grpSpPr>
        <a:xfrm>
          <a:off x="0" y="0"/>
          <a:ext cx="0" cy="0"/>
          <a:chOff x="0" y="0"/>
          <a:chExt cx="0" cy="0"/>
        </a:xfrm>
      </p:grpSpPr>
      <p:grpSp>
        <p:nvGrpSpPr>
          <p:cNvPr id="70" name="Google Shape;70;p11"/>
          <p:cNvGrpSpPr/>
          <p:nvPr/>
        </p:nvGrpSpPr>
        <p:grpSpPr>
          <a:xfrm>
            <a:off x="6098378" y="5"/>
            <a:ext cx="3045625" cy="2030570"/>
            <a:chOff x="6098378" y="5"/>
            <a:chExt cx="3045625" cy="2030570"/>
          </a:xfrm>
        </p:grpSpPr>
        <p:sp>
          <p:nvSpPr>
            <p:cNvPr id="71" name="Google Shape;71;p11"/>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1"/>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1"/>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1"/>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1"/>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 name="Google Shape;76;p11"/>
          <p:cNvSpPr txBox="1"/>
          <p:nvPr>
            <p:ph hasCustomPrompt="1" type="title"/>
          </p:nvPr>
        </p:nvSpPr>
        <p:spPr>
          <a:xfrm>
            <a:off x="311700" y="1256050"/>
            <a:ext cx="8520600" cy="20307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1"/>
              </a:buClr>
              <a:buSzPts val="12000"/>
              <a:buNone/>
              <a:defRPr sz="12000">
                <a:solidFill>
                  <a:schemeClr val="lt1"/>
                </a:solidFill>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77" name="Google Shape;77;p11"/>
          <p:cNvSpPr txBox="1"/>
          <p:nvPr>
            <p:ph idx="1" type="body"/>
          </p:nvPr>
        </p:nvSpPr>
        <p:spPr>
          <a:xfrm>
            <a:off x="311700" y="3369225"/>
            <a:ext cx="8520600" cy="12819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Clr>
                <a:schemeClr val="lt1"/>
              </a:buClr>
              <a:buSzPts val="1800"/>
              <a:buChar char="●"/>
              <a:defRPr>
                <a:solidFill>
                  <a:schemeClr val="lt1"/>
                </a:solidFill>
              </a:defRPr>
            </a:lvl1pPr>
            <a:lvl2pPr indent="-317500" lvl="1" marL="914400" algn="ctr">
              <a:spcBef>
                <a:spcPts val="1600"/>
              </a:spcBef>
              <a:spcAft>
                <a:spcPts val="0"/>
              </a:spcAft>
              <a:buClr>
                <a:schemeClr val="lt1"/>
              </a:buClr>
              <a:buSzPts val="1400"/>
              <a:buChar char="○"/>
              <a:defRPr>
                <a:solidFill>
                  <a:schemeClr val="lt1"/>
                </a:solidFill>
              </a:defRPr>
            </a:lvl2pPr>
            <a:lvl3pPr indent="-317500" lvl="2" marL="1371600" algn="ctr">
              <a:spcBef>
                <a:spcPts val="1600"/>
              </a:spcBef>
              <a:spcAft>
                <a:spcPts val="0"/>
              </a:spcAft>
              <a:buClr>
                <a:schemeClr val="lt1"/>
              </a:buClr>
              <a:buSzPts val="1400"/>
              <a:buChar char="■"/>
              <a:defRPr>
                <a:solidFill>
                  <a:schemeClr val="lt1"/>
                </a:solidFill>
              </a:defRPr>
            </a:lvl3pPr>
            <a:lvl4pPr indent="-317500" lvl="3" marL="1828800" algn="ctr">
              <a:spcBef>
                <a:spcPts val="1600"/>
              </a:spcBef>
              <a:spcAft>
                <a:spcPts val="0"/>
              </a:spcAft>
              <a:buClr>
                <a:schemeClr val="lt1"/>
              </a:buClr>
              <a:buSzPts val="1400"/>
              <a:buChar char="●"/>
              <a:defRPr>
                <a:solidFill>
                  <a:schemeClr val="lt1"/>
                </a:solidFill>
              </a:defRPr>
            </a:lvl4pPr>
            <a:lvl5pPr indent="-317500" lvl="4" marL="2286000" algn="ctr">
              <a:spcBef>
                <a:spcPts val="1600"/>
              </a:spcBef>
              <a:spcAft>
                <a:spcPts val="0"/>
              </a:spcAft>
              <a:buClr>
                <a:schemeClr val="lt1"/>
              </a:buClr>
              <a:buSzPts val="1400"/>
              <a:buChar char="○"/>
              <a:defRPr>
                <a:solidFill>
                  <a:schemeClr val="lt1"/>
                </a:solidFill>
              </a:defRPr>
            </a:lvl5pPr>
            <a:lvl6pPr indent="-317500" lvl="5" marL="2743200" algn="ctr">
              <a:spcBef>
                <a:spcPts val="1600"/>
              </a:spcBef>
              <a:spcAft>
                <a:spcPts val="0"/>
              </a:spcAft>
              <a:buClr>
                <a:schemeClr val="lt1"/>
              </a:buClr>
              <a:buSzPts val="1400"/>
              <a:buChar char="■"/>
              <a:defRPr>
                <a:solidFill>
                  <a:schemeClr val="lt1"/>
                </a:solidFill>
              </a:defRPr>
            </a:lvl6pPr>
            <a:lvl7pPr indent="-317500" lvl="6" marL="3200400" algn="ctr">
              <a:spcBef>
                <a:spcPts val="1600"/>
              </a:spcBef>
              <a:spcAft>
                <a:spcPts val="0"/>
              </a:spcAft>
              <a:buClr>
                <a:schemeClr val="lt1"/>
              </a:buClr>
              <a:buSzPts val="1400"/>
              <a:buChar char="●"/>
              <a:defRPr>
                <a:solidFill>
                  <a:schemeClr val="lt1"/>
                </a:solidFill>
              </a:defRPr>
            </a:lvl7pPr>
            <a:lvl8pPr indent="-317500" lvl="7" marL="3657600" algn="ctr">
              <a:spcBef>
                <a:spcPts val="1600"/>
              </a:spcBef>
              <a:spcAft>
                <a:spcPts val="0"/>
              </a:spcAft>
              <a:buClr>
                <a:schemeClr val="lt1"/>
              </a:buClr>
              <a:buSzPts val="1400"/>
              <a:buChar char="○"/>
              <a:defRPr>
                <a:solidFill>
                  <a:schemeClr val="lt1"/>
                </a:solidFill>
              </a:defRPr>
            </a:lvl8pPr>
            <a:lvl9pPr indent="-317500" lvl="8" marL="4114800" algn="ctr">
              <a:spcBef>
                <a:spcPts val="1600"/>
              </a:spcBef>
              <a:spcAft>
                <a:spcPts val="1600"/>
              </a:spcAft>
              <a:buClr>
                <a:schemeClr val="lt1"/>
              </a:buClr>
              <a:buSzPts val="1400"/>
              <a:buChar char="■"/>
              <a:defRPr>
                <a:solidFill>
                  <a:schemeClr val="lt1"/>
                </a:solidFill>
              </a:defRPr>
            </a:lvl9pPr>
          </a:lstStyle>
          <a:p/>
        </p:txBody>
      </p:sp>
      <p:sp>
        <p:nvSpPr>
          <p:cNvPr id="78" name="Google Shape;78;p11"/>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9" name="Shape 79"/>
        <p:cNvGrpSpPr/>
        <p:nvPr/>
      </p:nvGrpSpPr>
      <p:grpSpPr>
        <a:xfrm>
          <a:off x="0" y="0"/>
          <a:ext cx="0" cy="0"/>
          <a:chOff x="0" y="0"/>
          <a:chExt cx="0" cy="0"/>
        </a:xfrm>
      </p:grpSpPr>
      <p:sp>
        <p:nvSpPr>
          <p:cNvPr id="80" name="Google Shape;80;p12"/>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9" name="Shape 19"/>
        <p:cNvGrpSpPr/>
        <p:nvPr/>
      </p:nvGrpSpPr>
      <p:grpSpPr>
        <a:xfrm>
          <a:off x="0" y="0"/>
          <a:ext cx="0" cy="0"/>
          <a:chOff x="0" y="0"/>
          <a:chExt cx="0" cy="0"/>
        </a:xfrm>
      </p:grpSpPr>
      <p:grpSp>
        <p:nvGrpSpPr>
          <p:cNvPr id="20" name="Google Shape;20;p3"/>
          <p:cNvGrpSpPr/>
          <p:nvPr/>
        </p:nvGrpSpPr>
        <p:grpSpPr>
          <a:xfrm>
            <a:off x="6098378" y="5"/>
            <a:ext cx="3045625" cy="2030570"/>
            <a:chOff x="6098378" y="5"/>
            <a:chExt cx="3045625" cy="2030570"/>
          </a:xfrm>
        </p:grpSpPr>
        <p:sp>
          <p:nvSpPr>
            <p:cNvPr id="21" name="Google Shape;21;p3"/>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 name="Google Shape;26;p3"/>
          <p:cNvSpPr txBox="1"/>
          <p:nvPr>
            <p:ph type="title"/>
          </p:nvPr>
        </p:nvSpPr>
        <p:spPr>
          <a:xfrm>
            <a:off x="598100" y="2152347"/>
            <a:ext cx="8222100" cy="838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p:txBody>
      </p:sp>
      <p:sp>
        <p:nvSpPr>
          <p:cNvPr id="27" name="Google Shape;27;p3"/>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8" name="Shape 28"/>
        <p:cNvGrpSpPr/>
        <p:nvPr/>
      </p:nvGrpSpPr>
      <p:grpSpPr>
        <a:xfrm>
          <a:off x="0" y="0"/>
          <a:ext cx="0" cy="0"/>
          <a:chOff x="0" y="0"/>
          <a:chExt cx="0" cy="0"/>
        </a:xfrm>
      </p:grpSpPr>
      <p:grpSp>
        <p:nvGrpSpPr>
          <p:cNvPr id="29" name="Google Shape;29;p4"/>
          <p:cNvGrpSpPr/>
          <p:nvPr/>
        </p:nvGrpSpPr>
        <p:grpSpPr>
          <a:xfrm>
            <a:off x="0" y="3903669"/>
            <a:ext cx="9144000" cy="1239925"/>
            <a:chOff x="0" y="3903669"/>
            <a:chExt cx="9144000" cy="1239925"/>
          </a:xfrm>
        </p:grpSpPr>
        <p:sp>
          <p:nvSpPr>
            <p:cNvPr id="30" name="Google Shape;30;p4"/>
            <p:cNvSpPr/>
            <p:nvPr/>
          </p:nvSpPr>
          <p:spPr>
            <a:xfrm>
              <a:off x="8154895" y="3903669"/>
              <a:ext cx="989100" cy="9879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4"/>
            <p:cNvSpPr/>
            <p:nvPr/>
          </p:nvSpPr>
          <p:spPr>
            <a:xfrm flipH="1">
              <a:off x="6181163" y="3903669"/>
              <a:ext cx="989100" cy="9879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4"/>
            <p:cNvSpPr/>
            <p:nvPr/>
          </p:nvSpPr>
          <p:spPr>
            <a:xfrm>
              <a:off x="7170274" y="3903669"/>
              <a:ext cx="989100" cy="987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4"/>
            <p:cNvSpPr/>
            <p:nvPr/>
          </p:nvSpPr>
          <p:spPr>
            <a:xfrm rot="10800000">
              <a:off x="8154757" y="3903682"/>
              <a:ext cx="989100" cy="9879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4"/>
            <p:cNvSpPr/>
            <p:nvPr/>
          </p:nvSpPr>
          <p:spPr>
            <a:xfrm>
              <a:off x="0" y="4891594"/>
              <a:ext cx="9144000" cy="252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 name="Google Shape;35;p4"/>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6" name="Google Shape;36;p4"/>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37" name="Google Shape;37;p4"/>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8" name="Shape 38"/>
        <p:cNvGrpSpPr/>
        <p:nvPr/>
      </p:nvGrpSpPr>
      <p:grpSpPr>
        <a:xfrm>
          <a:off x="0" y="0"/>
          <a:ext cx="0" cy="0"/>
          <a:chOff x="0" y="0"/>
          <a:chExt cx="0" cy="0"/>
        </a:xfrm>
      </p:grpSpPr>
      <p:sp>
        <p:nvSpPr>
          <p:cNvPr id="39" name="Google Shape;39;p5"/>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40" name="Google Shape;40;p5"/>
          <p:cNvSpPr txBox="1"/>
          <p:nvPr>
            <p:ph idx="1" type="body"/>
          </p:nvPr>
        </p:nvSpPr>
        <p:spPr>
          <a:xfrm>
            <a:off x="311700" y="1229975"/>
            <a:ext cx="3999900" cy="33390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41" name="Google Shape;41;p5"/>
          <p:cNvSpPr txBox="1"/>
          <p:nvPr>
            <p:ph idx="2" type="body"/>
          </p:nvPr>
        </p:nvSpPr>
        <p:spPr>
          <a:xfrm>
            <a:off x="4832400" y="1229975"/>
            <a:ext cx="3999900" cy="33390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42" name="Google Shape;42;p5"/>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 name="Shape 43"/>
        <p:cNvGrpSpPr/>
        <p:nvPr/>
      </p:nvGrpSpPr>
      <p:grpSpPr>
        <a:xfrm>
          <a:off x="0" y="0"/>
          <a:ext cx="0" cy="0"/>
          <a:chOff x="0" y="0"/>
          <a:chExt cx="0" cy="0"/>
        </a:xfrm>
      </p:grpSpPr>
      <p:sp>
        <p:nvSpPr>
          <p:cNvPr id="44" name="Google Shape;44;p6"/>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45" name="Google Shape;45;p6"/>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6" name="Shape 46"/>
        <p:cNvGrpSpPr/>
        <p:nvPr/>
      </p:nvGrpSpPr>
      <p:grpSpPr>
        <a:xfrm>
          <a:off x="0" y="0"/>
          <a:ext cx="0" cy="0"/>
          <a:chOff x="0" y="0"/>
          <a:chExt cx="0" cy="0"/>
        </a:xfrm>
      </p:grpSpPr>
      <p:sp>
        <p:nvSpPr>
          <p:cNvPr id="47" name="Google Shape;47;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8" name="Google Shape;48;p7"/>
          <p:cNvSpPr txBox="1"/>
          <p:nvPr>
            <p:ph idx="1" type="body"/>
          </p:nvPr>
        </p:nvSpPr>
        <p:spPr>
          <a:xfrm>
            <a:off x="311700" y="1465804"/>
            <a:ext cx="2808000" cy="31032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49" name="Google Shape;49;p7"/>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4"/>
        </a:solidFill>
      </p:bgPr>
    </p:bg>
    <p:spTree>
      <p:nvGrpSpPr>
        <p:cNvPr id="50" name="Shape 50"/>
        <p:cNvGrpSpPr/>
        <p:nvPr/>
      </p:nvGrpSpPr>
      <p:grpSpPr>
        <a:xfrm>
          <a:off x="0" y="0"/>
          <a:ext cx="0" cy="0"/>
          <a:chOff x="0" y="0"/>
          <a:chExt cx="0" cy="0"/>
        </a:xfrm>
      </p:grpSpPr>
      <p:grpSp>
        <p:nvGrpSpPr>
          <p:cNvPr id="51" name="Google Shape;51;p8"/>
          <p:cNvGrpSpPr/>
          <p:nvPr/>
        </p:nvGrpSpPr>
        <p:grpSpPr>
          <a:xfrm>
            <a:off x="6098378" y="5"/>
            <a:ext cx="3045625" cy="2030570"/>
            <a:chOff x="6098378" y="5"/>
            <a:chExt cx="3045625" cy="2030570"/>
          </a:xfrm>
        </p:grpSpPr>
        <p:sp>
          <p:nvSpPr>
            <p:cNvPr id="52" name="Google Shape;52;p8"/>
            <p:cNvSpPr/>
            <p:nvPr/>
          </p:nvSpPr>
          <p:spPr>
            <a:xfrm>
              <a:off x="8128803" y="16"/>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8"/>
            <p:cNvSpPr/>
            <p:nvPr/>
          </p:nvSpPr>
          <p:spPr>
            <a:xfrm flipH="1">
              <a:off x="7113463" y="5"/>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8"/>
            <p:cNvSpPr/>
            <p:nvPr/>
          </p:nvSpPr>
          <p:spPr>
            <a:xfrm flipH="1" rot="10800000">
              <a:off x="7113588" y="107"/>
              <a:ext cx="1015200" cy="10152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8"/>
            <p:cNvSpPr/>
            <p:nvPr/>
          </p:nvSpPr>
          <p:spPr>
            <a:xfrm rot="10800000">
              <a:off x="6098378" y="97"/>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8"/>
            <p:cNvSpPr/>
            <p:nvPr/>
          </p:nvSpPr>
          <p:spPr>
            <a:xfrm rot="10800000">
              <a:off x="8128789" y="1015375"/>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 name="Google Shape;57;p8"/>
          <p:cNvSpPr txBox="1"/>
          <p:nvPr>
            <p:ph type="title"/>
          </p:nvPr>
        </p:nvSpPr>
        <p:spPr>
          <a:xfrm>
            <a:off x="490250" y="526350"/>
            <a:ext cx="5618700" cy="4090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58" name="Google Shape;58;p8"/>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9" name="Shape 59"/>
        <p:cNvGrpSpPr/>
        <p:nvPr/>
      </p:nvGrpSpPr>
      <p:grpSpPr>
        <a:xfrm>
          <a:off x="0" y="0"/>
          <a:ext cx="0" cy="0"/>
          <a:chOff x="0" y="0"/>
          <a:chExt cx="0" cy="0"/>
        </a:xfrm>
      </p:grpSpPr>
      <p:sp>
        <p:nvSpPr>
          <p:cNvPr id="60" name="Google Shape;60;p9"/>
          <p:cNvSpPr/>
          <p:nvPr/>
        </p:nvSpPr>
        <p:spPr>
          <a:xfrm>
            <a:off x="4572000" y="-1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1" name="Google Shape;61;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62" name="Google Shape;62;p9"/>
          <p:cNvSpPr txBox="1"/>
          <p:nvPr>
            <p:ph type="title"/>
          </p:nvPr>
        </p:nvSpPr>
        <p:spPr>
          <a:xfrm>
            <a:off x="265500" y="1151100"/>
            <a:ext cx="4045200" cy="15645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63" name="Google Shape;63;p9"/>
          <p:cNvSpPr txBox="1"/>
          <p:nvPr>
            <p:ph idx="1" type="subTitle"/>
          </p:nvPr>
        </p:nvSpPr>
        <p:spPr>
          <a:xfrm>
            <a:off x="265500" y="2769001"/>
            <a:ext cx="4045200" cy="12693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64" name="Google Shape;64;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65" name="Google Shape;65;p9"/>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6" name="Shape 66"/>
        <p:cNvGrpSpPr/>
        <p:nvPr/>
      </p:nvGrpSpPr>
      <p:grpSpPr>
        <a:xfrm>
          <a:off x="0" y="0"/>
          <a:ext cx="0" cy="0"/>
          <a:chOff x="0" y="0"/>
          <a:chExt cx="0" cy="0"/>
        </a:xfrm>
      </p:grpSpPr>
      <p:sp>
        <p:nvSpPr>
          <p:cNvPr id="67" name="Google Shape;67;p10"/>
          <p:cNvSpPr txBox="1"/>
          <p:nvPr>
            <p:ph idx="1" type="body"/>
          </p:nvPr>
        </p:nvSpPr>
        <p:spPr>
          <a:xfrm>
            <a:off x="319500" y="4230575"/>
            <a:ext cx="5998800" cy="598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68" name="Google Shape;68;p10"/>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1pPr>
            <a:lvl2pPr lvl="1">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p:txBody>
      </p:sp>
      <p:sp>
        <p:nvSpPr>
          <p:cNvPr id="7" name="Google Shape;7;p1"/>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indent="-317500" lvl="1" marL="9144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2pPr>
            <a:lvl3pPr indent="-317500" lvl="2" marL="13716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3pPr>
            <a:lvl4pPr indent="-317500" lvl="3" marL="18288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4pPr>
            <a:lvl5pPr indent="-317500" lvl="4" marL="22860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5pPr>
            <a:lvl6pPr indent="-317500" lvl="5" marL="27432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6pPr>
            <a:lvl7pPr indent="-317500" lvl="6" marL="32004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7pPr>
            <a:lvl8pPr indent="-317500" lvl="7" marL="36576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8pPr>
            <a:lvl9pPr indent="-317500" lvl="8" marL="4114800">
              <a:lnSpc>
                <a:spcPct val="115000"/>
              </a:lnSpc>
              <a:spcBef>
                <a:spcPts val="1600"/>
              </a:spcBef>
              <a:spcAft>
                <a:spcPts val="1600"/>
              </a:spcAft>
              <a:buClr>
                <a:schemeClr val="dk2"/>
              </a:buClr>
              <a:buSzPts val="1400"/>
              <a:buFont typeface="Roboto"/>
              <a:buChar char="■"/>
              <a:defRPr>
                <a:solidFill>
                  <a:schemeClr val="dk2"/>
                </a:solidFill>
                <a:latin typeface="Roboto"/>
                <a:ea typeface="Roboto"/>
                <a:cs typeface="Roboto"/>
                <a:sym typeface="Roboto"/>
              </a:defRPr>
            </a:lvl9pPr>
          </a:lstStyle>
          <a:p/>
        </p:txBody>
      </p:sp>
      <p:sp>
        <p:nvSpPr>
          <p:cNvPr id="8" name="Google Shape;8;p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Roboto"/>
                <a:ea typeface="Roboto"/>
                <a:cs typeface="Roboto"/>
                <a:sym typeface="Roboto"/>
              </a:defRPr>
            </a:lvl1pPr>
            <a:lvl2pPr lvl="1" algn="r">
              <a:buNone/>
              <a:defRPr sz="1000">
                <a:solidFill>
                  <a:schemeClr val="lt1"/>
                </a:solidFill>
                <a:latin typeface="Roboto"/>
                <a:ea typeface="Roboto"/>
                <a:cs typeface="Roboto"/>
                <a:sym typeface="Roboto"/>
              </a:defRPr>
            </a:lvl2pPr>
            <a:lvl3pPr lvl="2" algn="r">
              <a:buNone/>
              <a:defRPr sz="1000">
                <a:solidFill>
                  <a:schemeClr val="lt1"/>
                </a:solidFill>
                <a:latin typeface="Roboto"/>
                <a:ea typeface="Roboto"/>
                <a:cs typeface="Roboto"/>
                <a:sym typeface="Roboto"/>
              </a:defRPr>
            </a:lvl3pPr>
            <a:lvl4pPr lvl="3" algn="r">
              <a:buNone/>
              <a:defRPr sz="1000">
                <a:solidFill>
                  <a:schemeClr val="lt1"/>
                </a:solidFill>
                <a:latin typeface="Roboto"/>
                <a:ea typeface="Roboto"/>
                <a:cs typeface="Roboto"/>
                <a:sym typeface="Roboto"/>
              </a:defRPr>
            </a:lvl4pPr>
            <a:lvl5pPr lvl="4" algn="r">
              <a:buNone/>
              <a:defRPr sz="1000">
                <a:solidFill>
                  <a:schemeClr val="lt1"/>
                </a:solidFill>
                <a:latin typeface="Roboto"/>
                <a:ea typeface="Roboto"/>
                <a:cs typeface="Roboto"/>
                <a:sym typeface="Roboto"/>
              </a:defRPr>
            </a:lvl5pPr>
            <a:lvl6pPr lvl="5" algn="r">
              <a:buNone/>
              <a:defRPr sz="1000">
                <a:solidFill>
                  <a:schemeClr val="lt1"/>
                </a:solidFill>
                <a:latin typeface="Roboto"/>
                <a:ea typeface="Roboto"/>
                <a:cs typeface="Roboto"/>
                <a:sym typeface="Roboto"/>
              </a:defRPr>
            </a:lvl6pPr>
            <a:lvl7pPr lvl="6" algn="r">
              <a:buNone/>
              <a:defRPr sz="1000">
                <a:solidFill>
                  <a:schemeClr val="lt1"/>
                </a:solidFill>
                <a:latin typeface="Roboto"/>
                <a:ea typeface="Roboto"/>
                <a:cs typeface="Roboto"/>
                <a:sym typeface="Roboto"/>
              </a:defRPr>
            </a:lvl7pPr>
            <a:lvl8pPr lvl="7" algn="r">
              <a:buNone/>
              <a:defRPr sz="1000">
                <a:solidFill>
                  <a:schemeClr val="lt1"/>
                </a:solidFill>
                <a:latin typeface="Roboto"/>
                <a:ea typeface="Roboto"/>
                <a:cs typeface="Roboto"/>
                <a:sym typeface="Roboto"/>
              </a:defRPr>
            </a:lvl8pPr>
            <a:lvl9pPr lvl="8" algn="r">
              <a:buNone/>
              <a:defRPr sz="1000">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6.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hyperlink" Target="https://aclanthology.org/2021.naacl-main.393.pdf" TargetMode="External"/><Relationship Id="rId4" Type="http://schemas.openxmlformats.org/officeDocument/2006/relationships/hyperlink" Target="https://towardsdatascience.com/long-form-qa-beyond-eli5-an-updated-dataset-and-approach-319cb841aabb"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image" Target="../media/image1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 Id="rId3" Type="http://schemas.openxmlformats.org/officeDocument/2006/relationships/image" Target="../media/image1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 Id="rId3" Type="http://schemas.openxmlformats.org/officeDocument/2006/relationships/image" Target="../media/image1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 Id="rId3"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 Id="rId3" Type="http://schemas.openxmlformats.org/officeDocument/2006/relationships/image" Target="../media/image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 Id="rId3" Type="http://schemas.openxmlformats.org/officeDocument/2006/relationships/image" Target="../media/image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 Id="rId3" Type="http://schemas.openxmlformats.org/officeDocument/2006/relationships/image" Target="../media/image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xml"/><Relationship Id="rId3" Type="http://schemas.openxmlformats.org/officeDocument/2006/relationships/image" Target="../media/image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1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1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1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hyperlink" Target="https://huggingface.co/spaces/lfqa/lfqa"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1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17.png"/><Relationship Id="rId4" Type="http://schemas.openxmlformats.org/officeDocument/2006/relationships/image" Target="../media/image1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17.png"/><Relationship Id="rId4" Type="http://schemas.openxmlformats.org/officeDocument/2006/relationships/image" Target="../media/image1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1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1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5.xml"/><Relationship Id="rId3" Type="http://schemas.openxmlformats.org/officeDocument/2006/relationships/image" Target="../media/image20.png"/><Relationship Id="rId4" Type="http://schemas.openxmlformats.org/officeDocument/2006/relationships/image" Target="../media/image1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6.xml"/><Relationship Id="rId3" Type="http://schemas.openxmlformats.org/officeDocument/2006/relationships/image" Target="../media/image20.png"/><Relationship Id="rId4" Type="http://schemas.openxmlformats.org/officeDocument/2006/relationships/image" Target="../media/image1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7.xml"/><Relationship Id="rId3" Type="http://schemas.openxmlformats.org/officeDocument/2006/relationships/image" Target="../media/image20.png"/><Relationship Id="rId4" Type="http://schemas.openxmlformats.org/officeDocument/2006/relationships/image" Target="../media/image1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8.xml"/><Relationship Id="rId3" Type="http://schemas.openxmlformats.org/officeDocument/2006/relationships/image" Target="../media/image20.png"/><Relationship Id="rId4" Type="http://schemas.openxmlformats.org/officeDocument/2006/relationships/image" Target="../media/image1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9.xml"/><Relationship Id="rId3" Type="http://schemas.openxmlformats.org/officeDocument/2006/relationships/image" Target="../media/image20.png"/><Relationship Id="rId4" Type="http://schemas.openxmlformats.org/officeDocument/2006/relationships/image" Target="../media/image1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0.xml"/><Relationship Id="rId3" Type="http://schemas.openxmlformats.org/officeDocument/2006/relationships/image" Target="../media/image20.png"/><Relationship Id="rId4" Type="http://schemas.openxmlformats.org/officeDocument/2006/relationships/image" Target="../media/image1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25.png"/><Relationship Id="rId4" Type="http://schemas.openxmlformats.org/officeDocument/2006/relationships/image" Target="../media/image2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24.png"/><Relationship Id="rId4" Type="http://schemas.openxmlformats.org/officeDocument/2006/relationships/image" Target="../media/image2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 Id="rId3" Type="http://schemas.openxmlformats.org/officeDocument/2006/relationships/image" Target="../media/image1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4.xml"/><Relationship Id="rId3" Type="http://schemas.openxmlformats.org/officeDocument/2006/relationships/image" Target="../media/image20.png"/><Relationship Id="rId4" Type="http://schemas.openxmlformats.org/officeDocument/2006/relationships/image" Target="../media/image2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5.xml"/><Relationship Id="rId3" Type="http://schemas.openxmlformats.org/officeDocument/2006/relationships/image" Target="../media/image20.png"/><Relationship Id="rId4" Type="http://schemas.openxmlformats.org/officeDocument/2006/relationships/image" Target="../media/image2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6.xml"/><Relationship Id="rId3" Type="http://schemas.openxmlformats.org/officeDocument/2006/relationships/image" Target="../media/image20.png"/><Relationship Id="rId4" Type="http://schemas.openxmlformats.org/officeDocument/2006/relationships/image" Target="../media/image23.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7.xml"/><Relationship Id="rId3" Type="http://schemas.openxmlformats.org/officeDocument/2006/relationships/image" Target="../media/image20.png"/><Relationship Id="rId4" Type="http://schemas.openxmlformats.org/officeDocument/2006/relationships/image" Target="../media/image23.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8.xml"/><Relationship Id="rId3" Type="http://schemas.openxmlformats.org/officeDocument/2006/relationships/image" Target="../media/image20.png"/><Relationship Id="rId4" Type="http://schemas.openxmlformats.org/officeDocument/2006/relationships/image" Target="../media/image23.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9.xml"/><Relationship Id="rId3" Type="http://schemas.openxmlformats.org/officeDocument/2006/relationships/image" Target="../media/image20.png"/><Relationship Id="rId4" Type="http://schemas.openxmlformats.org/officeDocument/2006/relationships/image" Target="../media/image2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2.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0.xml"/><Relationship Id="rId3" Type="http://schemas.openxmlformats.org/officeDocument/2006/relationships/image" Target="../media/image20.png"/><Relationship Id="rId4" Type="http://schemas.openxmlformats.org/officeDocument/2006/relationships/image" Target="../media/image23.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1.xml"/><Relationship Id="rId3" Type="http://schemas.openxmlformats.org/officeDocument/2006/relationships/image" Target="../media/image20.png"/><Relationship Id="rId4" Type="http://schemas.openxmlformats.org/officeDocument/2006/relationships/image" Target="../media/image23.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2.xml"/><Relationship Id="rId3" Type="http://schemas.openxmlformats.org/officeDocument/2006/relationships/image" Target="../media/image20.png"/><Relationship Id="rId4" Type="http://schemas.openxmlformats.org/officeDocument/2006/relationships/image" Target="../media/image23.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xml"/><Relationship Id="rId3" Type="http://schemas.openxmlformats.org/officeDocument/2006/relationships/image" Target="../media/image27.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4.xml"/><Relationship Id="rId3" Type="http://schemas.openxmlformats.org/officeDocument/2006/relationships/image" Target="../media/image26.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6.xml"/><Relationship Id="rId3" Type="http://schemas.openxmlformats.org/officeDocument/2006/relationships/image" Target="../media/image28.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7.xml"/><Relationship Id="rId3" Type="http://schemas.openxmlformats.org/officeDocument/2006/relationships/hyperlink" Target="https://github.com/huggingface/notebooks/blob/main/longform-qa/Long_Form_Question_Answering_with_ELI5_and_Wikipedia.ipynb" TargetMode="External"/><Relationship Id="rId4" Type="http://schemas.openxmlformats.org/officeDocument/2006/relationships/hyperlink" Target="https://arxiv.org/pdf/1907.09190.pdf" TargetMode="External"/><Relationship Id="rId5" Type="http://schemas.openxmlformats.org/officeDocument/2006/relationships/hyperlink" Target="https://towardsdatascience.com/long-form-qa-beyond-eli5-an-updated-dataset-and-approach-319cb841aabb" TargetMode="External"/><Relationship Id="rId6" Type="http://schemas.openxmlformats.org/officeDocument/2006/relationships/hyperlink" Target="https://huggingface.co/spaces/lfqa/lfqa" TargetMode="External"/><Relationship Id="rId7" Type="http://schemas.openxmlformats.org/officeDocument/2006/relationships/hyperlink" Target="https://towardsdatascience.com/long-form-qa-beyond-eli5-an-updated-dataset-and-approach-319cb841aabb" TargetMode="External"/><Relationship Id="rId8" Type="http://schemas.openxmlformats.org/officeDocument/2006/relationships/hyperlink" Target="https://www.ai21.com/blog/jurassic-x-crossing-the-neuro-symbolic-chasm-with-the-mrkl-system#reading" TargetMode="Externa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3"/>
          <p:cNvSpPr txBox="1"/>
          <p:nvPr>
            <p:ph type="ctrTitle"/>
          </p:nvPr>
        </p:nvSpPr>
        <p:spPr>
          <a:xfrm>
            <a:off x="598100" y="1775222"/>
            <a:ext cx="8222100" cy="83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Advances in Open Domain Long Form Question Answering</a:t>
            </a:r>
            <a:endParaRPr/>
          </a:p>
        </p:txBody>
      </p:sp>
      <p:sp>
        <p:nvSpPr>
          <p:cNvPr id="86" name="Google Shape;86;p13"/>
          <p:cNvSpPr txBox="1"/>
          <p:nvPr>
            <p:ph idx="1" type="subTitle"/>
          </p:nvPr>
        </p:nvSpPr>
        <p:spPr>
          <a:xfrm>
            <a:off x="598088" y="2715913"/>
            <a:ext cx="8222100" cy="43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Comparison</a:t>
            </a:r>
            <a:r>
              <a:rPr lang="en"/>
              <a:t> of AI21’s Jurassic-X, and open source systems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 report by Amnon Lotenberg</a:t>
            </a:r>
            <a:endParaRPr/>
          </a:p>
          <a:p>
            <a:pPr indent="0" lvl="0" marL="0" rtl="0" algn="l">
              <a:spcBef>
                <a:spcPts val="0"/>
              </a:spcBef>
              <a:spcAft>
                <a:spcPts val="0"/>
              </a:spcAft>
              <a:buNone/>
            </a:pPr>
            <a:r>
              <a:rPr lang="en"/>
              <a:t>Sisense AIR team</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22"/>
          <p:cNvSpPr txBox="1"/>
          <p:nvPr>
            <p:ph type="ctrTitle"/>
          </p:nvPr>
        </p:nvSpPr>
        <p:spPr>
          <a:xfrm>
            <a:off x="598100" y="364797"/>
            <a:ext cx="8222100" cy="83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Outline</a:t>
            </a:r>
            <a:endParaRPr/>
          </a:p>
        </p:txBody>
      </p:sp>
      <p:sp>
        <p:nvSpPr>
          <p:cNvPr id="146" name="Google Shape;146;p22"/>
          <p:cNvSpPr txBox="1"/>
          <p:nvPr>
            <p:ph idx="1" type="subTitle"/>
          </p:nvPr>
        </p:nvSpPr>
        <p:spPr>
          <a:xfrm>
            <a:off x="598100" y="1446483"/>
            <a:ext cx="8319600" cy="3408900"/>
          </a:xfrm>
          <a:prstGeom prst="rect">
            <a:avLst/>
          </a:prstGeom>
        </p:spPr>
        <p:txBody>
          <a:bodyPr anchorCtr="0" anchor="t" bIns="91425" lIns="91425" spcFirstLastPara="1" rIns="91425" wrap="square" tIns="91425">
            <a:noAutofit/>
          </a:bodyPr>
          <a:lstStyle/>
          <a:p>
            <a:pPr indent="-361950" lvl="0" marL="457200" rtl="0" algn="l">
              <a:spcBef>
                <a:spcPts val="0"/>
              </a:spcBef>
              <a:spcAft>
                <a:spcPts val="0"/>
              </a:spcAft>
              <a:buSzPts val="2100"/>
              <a:buAutoNum type="arabicPeriod"/>
            </a:pPr>
            <a:r>
              <a:rPr lang="en"/>
              <a:t>Problem definition and challenges</a:t>
            </a:r>
            <a:endParaRPr strike="sngStrike"/>
          </a:p>
          <a:p>
            <a:pPr indent="-361950" lvl="0" marL="457200" rtl="0" algn="l">
              <a:spcBef>
                <a:spcPts val="0"/>
              </a:spcBef>
              <a:spcAft>
                <a:spcPts val="0"/>
              </a:spcAft>
              <a:buSzPts val="2100"/>
              <a:buAutoNum type="arabicPeriod"/>
            </a:pPr>
            <a:r>
              <a:rPr lang="en"/>
              <a:t>Datasets and benchmarks for ODQA/LFQA</a:t>
            </a:r>
            <a:endParaRPr/>
          </a:p>
          <a:p>
            <a:pPr indent="-361950" lvl="0" marL="457200" rtl="0" algn="l">
              <a:spcBef>
                <a:spcPts val="0"/>
              </a:spcBef>
              <a:spcAft>
                <a:spcPts val="0"/>
              </a:spcAft>
              <a:buSzPts val="2100"/>
              <a:buAutoNum type="arabicPeriod"/>
            </a:pPr>
            <a:r>
              <a:rPr lang="en"/>
              <a:t>ELI5-based system</a:t>
            </a:r>
            <a:endParaRPr/>
          </a:p>
          <a:p>
            <a:pPr indent="-361950" lvl="0" marL="457200" rtl="0" algn="l">
              <a:spcBef>
                <a:spcPts val="0"/>
              </a:spcBef>
              <a:spcAft>
                <a:spcPts val="0"/>
              </a:spcAft>
              <a:buSzPts val="2100"/>
              <a:buAutoNum type="arabicPeriod"/>
            </a:pPr>
            <a:r>
              <a:rPr lang="en"/>
              <a:t>Jurassic-X</a:t>
            </a:r>
            <a:endParaRPr/>
          </a:p>
          <a:p>
            <a:pPr indent="-361950" lvl="0" marL="457200" rtl="0" algn="l">
              <a:spcBef>
                <a:spcPts val="0"/>
              </a:spcBef>
              <a:spcAft>
                <a:spcPts val="0"/>
              </a:spcAft>
              <a:buSzPts val="2100"/>
              <a:buAutoNum type="arabicPeriod"/>
            </a:pPr>
            <a:r>
              <a:rPr lang="en"/>
              <a:t>recap</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6">
                                            <p:txEl>
                                              <p:pRg end="0" st="0"/>
                                            </p:txEl>
                                          </p:spTgt>
                                        </p:tgtEl>
                                        <p:attrNameLst>
                                          <p:attrName>style.visibility</p:attrName>
                                        </p:attrNameLst>
                                      </p:cBhvr>
                                      <p:to>
                                        <p:strVal val="visible"/>
                                      </p:to>
                                    </p:set>
                                    <p:animEffect filter="fade" transition="in">
                                      <p:cBhvr>
                                        <p:cTn dur="1000"/>
                                        <p:tgtEl>
                                          <p:spTgt spid="14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6">
                                            <p:txEl>
                                              <p:pRg end="1" st="1"/>
                                            </p:txEl>
                                          </p:spTgt>
                                        </p:tgtEl>
                                        <p:attrNameLst>
                                          <p:attrName>style.visibility</p:attrName>
                                        </p:attrNameLst>
                                      </p:cBhvr>
                                      <p:to>
                                        <p:strVal val="visible"/>
                                      </p:to>
                                    </p:set>
                                    <p:animEffect filter="fade" transition="in">
                                      <p:cBhvr>
                                        <p:cTn dur="1000"/>
                                        <p:tgtEl>
                                          <p:spTgt spid="14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6">
                                            <p:txEl>
                                              <p:pRg end="2" st="2"/>
                                            </p:txEl>
                                          </p:spTgt>
                                        </p:tgtEl>
                                        <p:attrNameLst>
                                          <p:attrName>style.visibility</p:attrName>
                                        </p:attrNameLst>
                                      </p:cBhvr>
                                      <p:to>
                                        <p:strVal val="visible"/>
                                      </p:to>
                                    </p:set>
                                    <p:animEffect filter="fade" transition="in">
                                      <p:cBhvr>
                                        <p:cTn dur="1000"/>
                                        <p:tgtEl>
                                          <p:spTgt spid="146">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6">
                                            <p:txEl>
                                              <p:pRg end="3" st="3"/>
                                            </p:txEl>
                                          </p:spTgt>
                                        </p:tgtEl>
                                        <p:attrNameLst>
                                          <p:attrName>style.visibility</p:attrName>
                                        </p:attrNameLst>
                                      </p:cBhvr>
                                      <p:to>
                                        <p:strVal val="visible"/>
                                      </p:to>
                                    </p:set>
                                    <p:animEffect filter="fade" transition="in">
                                      <p:cBhvr>
                                        <p:cTn dur="1000"/>
                                        <p:tgtEl>
                                          <p:spTgt spid="146">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6">
                                            <p:txEl>
                                              <p:pRg end="4" st="4"/>
                                            </p:txEl>
                                          </p:spTgt>
                                        </p:tgtEl>
                                        <p:attrNameLst>
                                          <p:attrName>style.visibility</p:attrName>
                                        </p:attrNameLst>
                                      </p:cBhvr>
                                      <p:to>
                                        <p:strVal val="visible"/>
                                      </p:to>
                                    </p:set>
                                    <p:animEffect filter="fade" transition="in">
                                      <p:cBhvr>
                                        <p:cTn dur="1000"/>
                                        <p:tgtEl>
                                          <p:spTgt spid="146">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3"/>
          <p:cNvSpPr txBox="1"/>
          <p:nvPr>
            <p:ph type="ctrTitle"/>
          </p:nvPr>
        </p:nvSpPr>
        <p:spPr>
          <a:xfrm>
            <a:off x="598100" y="1775222"/>
            <a:ext cx="8222100" cy="83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Datasets</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4"/>
          <p:cNvSpPr txBox="1"/>
          <p:nvPr>
            <p:ph idx="1" type="subTitle"/>
          </p:nvPr>
        </p:nvSpPr>
        <p:spPr>
          <a:xfrm>
            <a:off x="34700" y="1801575"/>
            <a:ext cx="3491400" cy="20439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sz="1600"/>
              <a:t>270K question/answer pairs from the Reddit forum, “Explain Like I’m Five” (ELI5)</a:t>
            </a:r>
            <a:endParaRPr sz="1600"/>
          </a:p>
          <a:p>
            <a:pPr indent="-330200" lvl="0" marL="457200" rtl="0" algn="l">
              <a:spcBef>
                <a:spcPts val="0"/>
              </a:spcBef>
              <a:spcAft>
                <a:spcPts val="0"/>
              </a:spcAft>
              <a:buSzPts val="1600"/>
              <a:buChar char="-"/>
            </a:pPr>
            <a:r>
              <a:rPr lang="en" sz="1600"/>
              <a:t>does not include gold retrievals of </a:t>
            </a:r>
            <a:r>
              <a:rPr lang="en" sz="1600"/>
              <a:t>supporting</a:t>
            </a:r>
            <a:r>
              <a:rPr lang="en" sz="1600"/>
              <a:t> docs</a:t>
            </a:r>
            <a:endParaRPr sz="1600"/>
          </a:p>
          <a:p>
            <a:pPr indent="0" lvl="0" marL="0" rtl="0" algn="l">
              <a:spcBef>
                <a:spcPts val="0"/>
              </a:spcBef>
              <a:spcAft>
                <a:spcPts val="0"/>
              </a:spcAft>
              <a:buNone/>
            </a:pPr>
            <a:r>
              <a:t/>
            </a:r>
            <a:endParaRPr sz="1600"/>
          </a:p>
        </p:txBody>
      </p:sp>
      <p:pic>
        <p:nvPicPr>
          <p:cNvPr id="157" name="Google Shape;157;p24"/>
          <p:cNvPicPr preferRelativeResize="0"/>
          <p:nvPr/>
        </p:nvPicPr>
        <p:blipFill>
          <a:blip r:embed="rId3">
            <a:alphaModFix/>
          </a:blip>
          <a:stretch>
            <a:fillRect/>
          </a:stretch>
        </p:blipFill>
        <p:spPr>
          <a:xfrm>
            <a:off x="-96325" y="9149"/>
            <a:ext cx="3560025" cy="1492900"/>
          </a:xfrm>
          <a:prstGeom prst="rect">
            <a:avLst/>
          </a:prstGeom>
          <a:noFill/>
          <a:ln>
            <a:noFill/>
          </a:ln>
        </p:spPr>
      </p:pic>
      <p:pic>
        <p:nvPicPr>
          <p:cNvPr id="158" name="Google Shape;158;p24"/>
          <p:cNvPicPr preferRelativeResize="0"/>
          <p:nvPr/>
        </p:nvPicPr>
        <p:blipFill>
          <a:blip r:embed="rId4">
            <a:alphaModFix/>
          </a:blip>
          <a:stretch>
            <a:fillRect/>
          </a:stretch>
        </p:blipFill>
        <p:spPr>
          <a:xfrm>
            <a:off x="3611447" y="9150"/>
            <a:ext cx="5591429" cy="504997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6">
                                            <p:txEl>
                                              <p:pRg end="0" st="0"/>
                                            </p:txEl>
                                          </p:spTgt>
                                        </p:tgtEl>
                                        <p:attrNameLst>
                                          <p:attrName>style.visibility</p:attrName>
                                        </p:attrNameLst>
                                      </p:cBhvr>
                                      <p:to>
                                        <p:strVal val="visible"/>
                                      </p:to>
                                    </p:set>
                                    <p:animEffect filter="fade" transition="in">
                                      <p:cBhvr>
                                        <p:cTn dur="1000"/>
                                        <p:tgtEl>
                                          <p:spTgt spid="15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6">
                                            <p:txEl>
                                              <p:pRg end="1" st="1"/>
                                            </p:txEl>
                                          </p:spTgt>
                                        </p:tgtEl>
                                        <p:attrNameLst>
                                          <p:attrName>style.visibility</p:attrName>
                                        </p:attrNameLst>
                                      </p:cBhvr>
                                      <p:to>
                                        <p:strVal val="visible"/>
                                      </p:to>
                                    </p:set>
                                    <p:animEffect filter="fade" transition="in">
                                      <p:cBhvr>
                                        <p:cTn dur="1000"/>
                                        <p:tgtEl>
                                          <p:spTgt spid="15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6">
                                            <p:txEl>
                                              <p:pRg end="2" st="2"/>
                                            </p:txEl>
                                          </p:spTgt>
                                        </p:tgtEl>
                                        <p:attrNameLst>
                                          <p:attrName>style.visibility</p:attrName>
                                        </p:attrNameLst>
                                      </p:cBhvr>
                                      <p:to>
                                        <p:strVal val="visible"/>
                                      </p:to>
                                    </p:set>
                                    <p:animEffect filter="fade" transition="in">
                                      <p:cBhvr>
                                        <p:cTn dur="1000"/>
                                        <p:tgtEl>
                                          <p:spTgt spid="156">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5"/>
          <p:cNvSpPr txBox="1"/>
          <p:nvPr>
            <p:ph type="ctrTitle"/>
          </p:nvPr>
        </p:nvSpPr>
        <p:spPr>
          <a:xfrm>
            <a:off x="598100" y="327422"/>
            <a:ext cx="8222100" cy="83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200"/>
              <a:t>LFQA  - an improvement on ELI5</a:t>
            </a:r>
            <a:endParaRPr sz="5300"/>
          </a:p>
        </p:txBody>
      </p:sp>
      <p:sp>
        <p:nvSpPr>
          <p:cNvPr id="164" name="Google Shape;164;p25"/>
          <p:cNvSpPr txBox="1"/>
          <p:nvPr>
            <p:ph idx="1" type="subTitle"/>
          </p:nvPr>
        </p:nvSpPr>
        <p:spPr>
          <a:xfrm>
            <a:off x="598100" y="1268202"/>
            <a:ext cx="8222100" cy="3195000"/>
          </a:xfrm>
          <a:prstGeom prst="rect">
            <a:avLst/>
          </a:prstGeom>
        </p:spPr>
        <p:txBody>
          <a:bodyPr anchorCtr="0" anchor="t" bIns="91425" lIns="91425" spcFirstLastPara="1" rIns="91425" wrap="square" tIns="91425">
            <a:noAutofit/>
          </a:bodyPr>
          <a:lstStyle/>
          <a:p>
            <a:pPr indent="-349250" lvl="0" marL="457200" rtl="0" algn="l">
              <a:spcBef>
                <a:spcPts val="0"/>
              </a:spcBef>
              <a:spcAft>
                <a:spcPts val="0"/>
              </a:spcAft>
              <a:buSzPts val="1900"/>
              <a:buChar char="●"/>
            </a:pPr>
            <a:r>
              <a:rPr lang="en" sz="1900"/>
              <a:t>226,147 train, 3,020 validation, and 10,000 test samples</a:t>
            </a:r>
            <a:endParaRPr sz="1900"/>
          </a:p>
          <a:p>
            <a:pPr indent="-349250" lvl="0" marL="457200" rtl="0" algn="l">
              <a:spcBef>
                <a:spcPts val="0"/>
              </a:spcBef>
              <a:spcAft>
                <a:spcPts val="0"/>
              </a:spcAft>
              <a:buSzPts val="1900"/>
              <a:buChar char="●"/>
            </a:pPr>
            <a:r>
              <a:rPr lang="en" sz="1900"/>
              <a:t>inc. more subreddits </a:t>
            </a:r>
            <a:endParaRPr sz="1900"/>
          </a:p>
          <a:p>
            <a:pPr indent="-349250" lvl="0" marL="457200" rtl="0" algn="l">
              <a:spcBef>
                <a:spcPts val="0"/>
              </a:spcBef>
              <a:spcAft>
                <a:spcPts val="0"/>
              </a:spcAft>
              <a:buSzPts val="1900"/>
              <a:buChar char="●"/>
            </a:pPr>
            <a:r>
              <a:rPr lang="en" sz="1900"/>
              <a:t>Less overlap between train/validation/test sets</a:t>
            </a:r>
            <a:endParaRPr sz="1900"/>
          </a:p>
          <a:p>
            <a:pPr indent="-349250" lvl="0" marL="457200" rtl="0" algn="l">
              <a:spcBef>
                <a:spcPts val="0"/>
              </a:spcBef>
              <a:spcAft>
                <a:spcPts val="0"/>
              </a:spcAft>
              <a:buSzPts val="1900"/>
              <a:buChar char="●"/>
            </a:pPr>
            <a:r>
              <a:rPr lang="en" sz="1900"/>
              <a:t>Answers tend more to be found in the context</a:t>
            </a:r>
            <a:endParaRPr sz="1900"/>
          </a:p>
          <a:p>
            <a:pPr indent="0" lvl="0" marL="0" rtl="0" algn="l">
              <a:spcBef>
                <a:spcPts val="0"/>
              </a:spcBef>
              <a:spcAft>
                <a:spcPts val="0"/>
              </a:spcAft>
              <a:buNone/>
            </a:pPr>
            <a:r>
              <a:t/>
            </a:r>
            <a:endParaRPr sz="1900"/>
          </a:p>
          <a:p>
            <a:pPr indent="0" lvl="0" marL="0" rtl="0" algn="l">
              <a:spcBef>
                <a:spcPts val="0"/>
              </a:spcBef>
              <a:spcAft>
                <a:spcPts val="0"/>
              </a:spcAft>
              <a:buNone/>
            </a:pPr>
            <a:r>
              <a:t/>
            </a:r>
            <a:endParaRPr sz="1900"/>
          </a:p>
          <a:p>
            <a:pPr indent="0" lvl="0" marL="0" rtl="0" algn="l">
              <a:spcBef>
                <a:spcPts val="0"/>
              </a:spcBef>
              <a:spcAft>
                <a:spcPts val="0"/>
              </a:spcAft>
              <a:buNone/>
            </a:pPr>
            <a:r>
              <a:t/>
            </a:r>
            <a:endParaRPr sz="1900"/>
          </a:p>
          <a:p>
            <a:pPr indent="0" lvl="0" marL="0" rtl="0" algn="l">
              <a:spcBef>
                <a:spcPts val="0"/>
              </a:spcBef>
              <a:spcAft>
                <a:spcPts val="0"/>
              </a:spcAft>
              <a:buNone/>
            </a:pPr>
            <a:r>
              <a:rPr lang="en" sz="1900" u="sng">
                <a:solidFill>
                  <a:schemeClr val="hlink"/>
                </a:solidFill>
                <a:hlinkClick r:id="rId3"/>
              </a:rPr>
              <a:t>https://aclanthology.org/2021.naacl-main.393.pdf</a:t>
            </a:r>
            <a:endParaRPr sz="1900"/>
          </a:p>
          <a:p>
            <a:pPr indent="0" lvl="0" marL="0" rtl="0" algn="l">
              <a:spcBef>
                <a:spcPts val="0"/>
              </a:spcBef>
              <a:spcAft>
                <a:spcPts val="0"/>
              </a:spcAft>
              <a:buNone/>
            </a:pPr>
            <a:r>
              <a:rPr lang="en" sz="1900" u="sng">
                <a:solidFill>
                  <a:schemeClr val="hlink"/>
                </a:solidFill>
                <a:hlinkClick r:id="rId4"/>
              </a:rPr>
              <a:t>https://towardsdatascience.com/long-form-qa-beyond-eli5-an-updated-dataset-and-approach-319cb841aabb</a:t>
            </a:r>
            <a:endParaRPr sz="1900"/>
          </a:p>
          <a:p>
            <a:pPr indent="0" lvl="0" marL="0" rtl="0" algn="l">
              <a:spcBef>
                <a:spcPts val="0"/>
              </a:spcBef>
              <a:spcAft>
                <a:spcPts val="0"/>
              </a:spcAft>
              <a:buNone/>
            </a:pPr>
            <a:r>
              <a:t/>
            </a:r>
            <a:endParaRPr sz="1900"/>
          </a:p>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4">
                                            <p:txEl>
                                              <p:pRg end="0" st="0"/>
                                            </p:txEl>
                                          </p:spTgt>
                                        </p:tgtEl>
                                        <p:attrNameLst>
                                          <p:attrName>style.visibility</p:attrName>
                                        </p:attrNameLst>
                                      </p:cBhvr>
                                      <p:to>
                                        <p:strVal val="visible"/>
                                      </p:to>
                                    </p:set>
                                    <p:animEffect filter="fade" transition="in">
                                      <p:cBhvr>
                                        <p:cTn dur="1000"/>
                                        <p:tgtEl>
                                          <p:spTgt spid="16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4">
                                            <p:txEl>
                                              <p:pRg end="1" st="1"/>
                                            </p:txEl>
                                          </p:spTgt>
                                        </p:tgtEl>
                                        <p:attrNameLst>
                                          <p:attrName>style.visibility</p:attrName>
                                        </p:attrNameLst>
                                      </p:cBhvr>
                                      <p:to>
                                        <p:strVal val="visible"/>
                                      </p:to>
                                    </p:set>
                                    <p:animEffect filter="fade" transition="in">
                                      <p:cBhvr>
                                        <p:cTn dur="1000"/>
                                        <p:tgtEl>
                                          <p:spTgt spid="16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4">
                                            <p:txEl>
                                              <p:pRg end="2" st="2"/>
                                            </p:txEl>
                                          </p:spTgt>
                                        </p:tgtEl>
                                        <p:attrNameLst>
                                          <p:attrName>style.visibility</p:attrName>
                                        </p:attrNameLst>
                                      </p:cBhvr>
                                      <p:to>
                                        <p:strVal val="visible"/>
                                      </p:to>
                                    </p:set>
                                    <p:animEffect filter="fade" transition="in">
                                      <p:cBhvr>
                                        <p:cTn dur="1000"/>
                                        <p:tgtEl>
                                          <p:spTgt spid="164">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4">
                                            <p:txEl>
                                              <p:pRg end="3" st="3"/>
                                            </p:txEl>
                                          </p:spTgt>
                                        </p:tgtEl>
                                        <p:attrNameLst>
                                          <p:attrName>style.visibility</p:attrName>
                                        </p:attrNameLst>
                                      </p:cBhvr>
                                      <p:to>
                                        <p:strVal val="visible"/>
                                      </p:to>
                                    </p:set>
                                    <p:animEffect filter="fade" transition="in">
                                      <p:cBhvr>
                                        <p:cTn dur="1000"/>
                                        <p:tgtEl>
                                          <p:spTgt spid="164">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4">
                                            <p:txEl>
                                              <p:pRg end="4" st="4"/>
                                            </p:txEl>
                                          </p:spTgt>
                                        </p:tgtEl>
                                        <p:attrNameLst>
                                          <p:attrName>style.visibility</p:attrName>
                                        </p:attrNameLst>
                                      </p:cBhvr>
                                      <p:to>
                                        <p:strVal val="visible"/>
                                      </p:to>
                                    </p:set>
                                    <p:animEffect filter="fade" transition="in">
                                      <p:cBhvr>
                                        <p:cTn dur="1000"/>
                                        <p:tgtEl>
                                          <p:spTgt spid="164">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4">
                                            <p:txEl>
                                              <p:pRg end="5" st="5"/>
                                            </p:txEl>
                                          </p:spTgt>
                                        </p:tgtEl>
                                        <p:attrNameLst>
                                          <p:attrName>style.visibility</p:attrName>
                                        </p:attrNameLst>
                                      </p:cBhvr>
                                      <p:to>
                                        <p:strVal val="visible"/>
                                      </p:to>
                                    </p:set>
                                    <p:animEffect filter="fade" transition="in">
                                      <p:cBhvr>
                                        <p:cTn dur="1000"/>
                                        <p:tgtEl>
                                          <p:spTgt spid="164">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4">
                                            <p:txEl>
                                              <p:pRg end="6" st="6"/>
                                            </p:txEl>
                                          </p:spTgt>
                                        </p:tgtEl>
                                        <p:attrNameLst>
                                          <p:attrName>style.visibility</p:attrName>
                                        </p:attrNameLst>
                                      </p:cBhvr>
                                      <p:to>
                                        <p:strVal val="visible"/>
                                      </p:to>
                                    </p:set>
                                    <p:animEffect filter="fade" transition="in">
                                      <p:cBhvr>
                                        <p:cTn dur="1000"/>
                                        <p:tgtEl>
                                          <p:spTgt spid="164">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4">
                                            <p:txEl>
                                              <p:pRg end="7" st="7"/>
                                            </p:txEl>
                                          </p:spTgt>
                                        </p:tgtEl>
                                        <p:attrNameLst>
                                          <p:attrName>style.visibility</p:attrName>
                                        </p:attrNameLst>
                                      </p:cBhvr>
                                      <p:to>
                                        <p:strVal val="visible"/>
                                      </p:to>
                                    </p:set>
                                    <p:animEffect filter="fade" transition="in">
                                      <p:cBhvr>
                                        <p:cTn dur="1000"/>
                                        <p:tgtEl>
                                          <p:spTgt spid="164">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4">
                                            <p:txEl>
                                              <p:pRg end="8" st="8"/>
                                            </p:txEl>
                                          </p:spTgt>
                                        </p:tgtEl>
                                        <p:attrNameLst>
                                          <p:attrName>style.visibility</p:attrName>
                                        </p:attrNameLst>
                                      </p:cBhvr>
                                      <p:to>
                                        <p:strVal val="visible"/>
                                      </p:to>
                                    </p:set>
                                    <p:animEffect filter="fade" transition="in">
                                      <p:cBhvr>
                                        <p:cTn dur="1000"/>
                                        <p:tgtEl>
                                          <p:spTgt spid="164">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4">
                                            <p:txEl>
                                              <p:pRg end="9" st="9"/>
                                            </p:txEl>
                                          </p:spTgt>
                                        </p:tgtEl>
                                        <p:attrNameLst>
                                          <p:attrName>style.visibility</p:attrName>
                                        </p:attrNameLst>
                                      </p:cBhvr>
                                      <p:to>
                                        <p:strVal val="visible"/>
                                      </p:to>
                                    </p:set>
                                    <p:animEffect filter="fade" transition="in">
                                      <p:cBhvr>
                                        <p:cTn dur="1000"/>
                                        <p:tgtEl>
                                          <p:spTgt spid="164">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4">
                                            <p:txEl>
                                              <p:pRg end="10" st="10"/>
                                            </p:txEl>
                                          </p:spTgt>
                                        </p:tgtEl>
                                        <p:attrNameLst>
                                          <p:attrName>style.visibility</p:attrName>
                                        </p:attrNameLst>
                                      </p:cBhvr>
                                      <p:to>
                                        <p:strVal val="visible"/>
                                      </p:to>
                                    </p:set>
                                    <p:animEffect filter="fade" transition="in">
                                      <p:cBhvr>
                                        <p:cTn dur="1000"/>
                                        <p:tgtEl>
                                          <p:spTgt spid="164">
                                            <p:txEl>
                                              <p:pRg end="10" st="1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26"/>
          <p:cNvSpPr txBox="1"/>
          <p:nvPr>
            <p:ph type="ctrTitle"/>
          </p:nvPr>
        </p:nvSpPr>
        <p:spPr>
          <a:xfrm>
            <a:off x="529250" y="356797"/>
            <a:ext cx="8222100" cy="83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200"/>
              <a:t>Natural Questions</a:t>
            </a:r>
            <a:endParaRPr sz="5300"/>
          </a:p>
        </p:txBody>
      </p:sp>
      <p:sp>
        <p:nvSpPr>
          <p:cNvPr id="170" name="Google Shape;170;p26"/>
          <p:cNvSpPr txBox="1"/>
          <p:nvPr>
            <p:ph idx="1" type="subTitle"/>
          </p:nvPr>
        </p:nvSpPr>
        <p:spPr>
          <a:xfrm>
            <a:off x="529243" y="1297561"/>
            <a:ext cx="3677700" cy="262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t>by Google</a:t>
            </a:r>
            <a:endParaRPr sz="1500"/>
          </a:p>
          <a:p>
            <a:pPr indent="0" lvl="0" marL="0" rtl="0" algn="l">
              <a:spcBef>
                <a:spcPts val="0"/>
              </a:spcBef>
              <a:spcAft>
                <a:spcPts val="0"/>
              </a:spcAft>
              <a:buNone/>
            </a:pPr>
            <a:r>
              <a:rPr lang="en" sz="1500"/>
              <a:t>±</a:t>
            </a:r>
            <a:r>
              <a:rPr lang="en" sz="1500"/>
              <a:t>300K examples of </a:t>
            </a:r>
            <a:endParaRPr sz="1500"/>
          </a:p>
          <a:p>
            <a:pPr indent="-323850" lvl="0" marL="457200" rtl="0" algn="l">
              <a:spcBef>
                <a:spcPts val="0"/>
              </a:spcBef>
              <a:spcAft>
                <a:spcPts val="0"/>
              </a:spcAft>
              <a:buSzPts val="1500"/>
              <a:buChar char="+"/>
            </a:pPr>
            <a:r>
              <a:rPr lang="en" sz="1500"/>
              <a:t>A naturally occurring question</a:t>
            </a:r>
            <a:endParaRPr sz="1500"/>
          </a:p>
          <a:p>
            <a:pPr indent="-323850" lvl="0" marL="457200" rtl="0" algn="l">
              <a:spcBef>
                <a:spcPts val="0"/>
              </a:spcBef>
              <a:spcAft>
                <a:spcPts val="0"/>
              </a:spcAft>
              <a:buSzPts val="1500"/>
              <a:buChar char="+"/>
            </a:pPr>
            <a:r>
              <a:rPr lang="en" sz="1500"/>
              <a:t>A wiki page which </a:t>
            </a:r>
            <a:r>
              <a:rPr i="1" lang="en" sz="1500"/>
              <a:t>might </a:t>
            </a:r>
            <a:r>
              <a:rPr lang="en" sz="1500"/>
              <a:t>hold the answer</a:t>
            </a:r>
            <a:endParaRPr sz="1500"/>
          </a:p>
          <a:p>
            <a:pPr indent="-323850" lvl="0" marL="457200" rtl="0" algn="l">
              <a:spcBef>
                <a:spcPts val="0"/>
              </a:spcBef>
              <a:spcAft>
                <a:spcPts val="0"/>
              </a:spcAft>
              <a:buSzPts val="1500"/>
              <a:buChar char="+"/>
            </a:pPr>
            <a:r>
              <a:rPr lang="en" sz="1500"/>
              <a:t>human annotated answers, in the form of passages from Wikipedia</a:t>
            </a:r>
            <a:endParaRPr sz="1500"/>
          </a:p>
          <a:p>
            <a:pPr indent="0" lvl="0" marL="457200" rtl="0" algn="l">
              <a:spcBef>
                <a:spcPts val="0"/>
              </a:spcBef>
              <a:spcAft>
                <a:spcPts val="0"/>
              </a:spcAft>
              <a:buNone/>
            </a:pPr>
            <a:r>
              <a:t/>
            </a:r>
            <a:endParaRPr sz="1500"/>
          </a:p>
          <a:p>
            <a:pPr indent="0" lvl="0" marL="0" rtl="0" algn="l">
              <a:spcBef>
                <a:spcPts val="0"/>
              </a:spcBef>
              <a:spcAft>
                <a:spcPts val="0"/>
              </a:spcAft>
              <a:buNone/>
            </a:pPr>
            <a:r>
              <a:rPr lang="en" sz="1500">
                <a:latin typeface="Arial"/>
                <a:ea typeface="Arial"/>
                <a:cs typeface="Arial"/>
                <a:sym typeface="Arial"/>
              </a:rPr>
              <a:t>Has open book and closed book versions</a:t>
            </a:r>
            <a:endParaRPr sz="1500">
              <a:latin typeface="Arial"/>
              <a:ea typeface="Arial"/>
              <a:cs typeface="Arial"/>
              <a:sym typeface="Arial"/>
            </a:endParaRPr>
          </a:p>
          <a:p>
            <a:pPr indent="0" lvl="0" marL="0" rtl="0" algn="l">
              <a:spcBef>
                <a:spcPts val="0"/>
              </a:spcBef>
              <a:spcAft>
                <a:spcPts val="0"/>
              </a:spcAft>
              <a:buNone/>
            </a:pPr>
            <a:r>
              <a:t/>
            </a:r>
            <a:endParaRPr sz="1500">
              <a:latin typeface="Arial"/>
              <a:ea typeface="Arial"/>
              <a:cs typeface="Arial"/>
              <a:sym typeface="Arial"/>
            </a:endParaRPr>
          </a:p>
          <a:p>
            <a:pPr indent="0" lvl="0" marL="0" rtl="0" algn="l">
              <a:spcBef>
                <a:spcPts val="0"/>
              </a:spcBef>
              <a:spcAft>
                <a:spcPts val="0"/>
              </a:spcAft>
              <a:buNone/>
            </a:pPr>
            <a:r>
              <a:rPr lang="en" sz="1500">
                <a:latin typeface="Arial"/>
                <a:ea typeface="Arial"/>
                <a:cs typeface="Arial"/>
                <a:sym typeface="Arial"/>
              </a:rPr>
              <a:t>Open book is simpler than ELI5 in the sense that you get the wiki page (~100 passages)</a:t>
            </a:r>
            <a:endParaRPr sz="1500"/>
          </a:p>
          <a:p>
            <a:pPr indent="0" lvl="0" marL="0" rtl="0" algn="l">
              <a:spcBef>
                <a:spcPts val="0"/>
              </a:spcBef>
              <a:spcAft>
                <a:spcPts val="0"/>
              </a:spcAft>
              <a:buNone/>
            </a:pPr>
            <a:r>
              <a:t/>
            </a:r>
            <a:endParaRPr sz="1500"/>
          </a:p>
          <a:p>
            <a:pPr indent="0" lvl="0" marL="0" rtl="0" algn="l">
              <a:spcBef>
                <a:spcPts val="0"/>
              </a:spcBef>
              <a:spcAft>
                <a:spcPts val="0"/>
              </a:spcAft>
              <a:buNone/>
            </a:pPr>
            <a:r>
              <a:rPr lang="en" sz="1500"/>
              <a:t>Also suffers from substantial train / test overlap</a:t>
            </a:r>
            <a:endParaRPr sz="1500"/>
          </a:p>
        </p:txBody>
      </p:sp>
      <p:pic>
        <p:nvPicPr>
          <p:cNvPr id="171" name="Google Shape;171;p26"/>
          <p:cNvPicPr preferRelativeResize="0"/>
          <p:nvPr/>
        </p:nvPicPr>
        <p:blipFill>
          <a:blip r:embed="rId3">
            <a:alphaModFix/>
          </a:blip>
          <a:stretch>
            <a:fillRect/>
          </a:stretch>
        </p:blipFill>
        <p:spPr>
          <a:xfrm>
            <a:off x="4498048" y="8"/>
            <a:ext cx="4645953" cy="514350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0">
                                            <p:txEl>
                                              <p:pRg end="0" st="0"/>
                                            </p:txEl>
                                          </p:spTgt>
                                        </p:tgtEl>
                                        <p:attrNameLst>
                                          <p:attrName>style.visibility</p:attrName>
                                        </p:attrNameLst>
                                      </p:cBhvr>
                                      <p:to>
                                        <p:strVal val="visible"/>
                                      </p:to>
                                    </p:set>
                                    <p:animEffect filter="fade" transition="in">
                                      <p:cBhvr>
                                        <p:cTn dur="1000"/>
                                        <p:tgtEl>
                                          <p:spTgt spid="17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0">
                                            <p:txEl>
                                              <p:pRg end="1" st="1"/>
                                            </p:txEl>
                                          </p:spTgt>
                                        </p:tgtEl>
                                        <p:attrNameLst>
                                          <p:attrName>style.visibility</p:attrName>
                                        </p:attrNameLst>
                                      </p:cBhvr>
                                      <p:to>
                                        <p:strVal val="visible"/>
                                      </p:to>
                                    </p:set>
                                    <p:animEffect filter="fade" transition="in">
                                      <p:cBhvr>
                                        <p:cTn dur="1000"/>
                                        <p:tgtEl>
                                          <p:spTgt spid="17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0">
                                            <p:txEl>
                                              <p:pRg end="2" st="2"/>
                                            </p:txEl>
                                          </p:spTgt>
                                        </p:tgtEl>
                                        <p:attrNameLst>
                                          <p:attrName>style.visibility</p:attrName>
                                        </p:attrNameLst>
                                      </p:cBhvr>
                                      <p:to>
                                        <p:strVal val="visible"/>
                                      </p:to>
                                    </p:set>
                                    <p:animEffect filter="fade" transition="in">
                                      <p:cBhvr>
                                        <p:cTn dur="1000"/>
                                        <p:tgtEl>
                                          <p:spTgt spid="170">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0">
                                            <p:txEl>
                                              <p:pRg end="3" st="3"/>
                                            </p:txEl>
                                          </p:spTgt>
                                        </p:tgtEl>
                                        <p:attrNameLst>
                                          <p:attrName>style.visibility</p:attrName>
                                        </p:attrNameLst>
                                      </p:cBhvr>
                                      <p:to>
                                        <p:strVal val="visible"/>
                                      </p:to>
                                    </p:set>
                                    <p:animEffect filter="fade" transition="in">
                                      <p:cBhvr>
                                        <p:cTn dur="1000"/>
                                        <p:tgtEl>
                                          <p:spTgt spid="170">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0">
                                            <p:txEl>
                                              <p:pRg end="4" st="4"/>
                                            </p:txEl>
                                          </p:spTgt>
                                        </p:tgtEl>
                                        <p:attrNameLst>
                                          <p:attrName>style.visibility</p:attrName>
                                        </p:attrNameLst>
                                      </p:cBhvr>
                                      <p:to>
                                        <p:strVal val="visible"/>
                                      </p:to>
                                    </p:set>
                                    <p:animEffect filter="fade" transition="in">
                                      <p:cBhvr>
                                        <p:cTn dur="1000"/>
                                        <p:tgtEl>
                                          <p:spTgt spid="170">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0">
                                            <p:txEl>
                                              <p:pRg end="5" st="5"/>
                                            </p:txEl>
                                          </p:spTgt>
                                        </p:tgtEl>
                                        <p:attrNameLst>
                                          <p:attrName>style.visibility</p:attrName>
                                        </p:attrNameLst>
                                      </p:cBhvr>
                                      <p:to>
                                        <p:strVal val="visible"/>
                                      </p:to>
                                    </p:set>
                                    <p:animEffect filter="fade" transition="in">
                                      <p:cBhvr>
                                        <p:cTn dur="1000"/>
                                        <p:tgtEl>
                                          <p:spTgt spid="170">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0">
                                            <p:txEl>
                                              <p:pRg end="6" st="6"/>
                                            </p:txEl>
                                          </p:spTgt>
                                        </p:tgtEl>
                                        <p:attrNameLst>
                                          <p:attrName>style.visibility</p:attrName>
                                        </p:attrNameLst>
                                      </p:cBhvr>
                                      <p:to>
                                        <p:strVal val="visible"/>
                                      </p:to>
                                    </p:set>
                                    <p:animEffect filter="fade" transition="in">
                                      <p:cBhvr>
                                        <p:cTn dur="1000"/>
                                        <p:tgtEl>
                                          <p:spTgt spid="170">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0">
                                            <p:txEl>
                                              <p:pRg end="7" st="7"/>
                                            </p:txEl>
                                          </p:spTgt>
                                        </p:tgtEl>
                                        <p:attrNameLst>
                                          <p:attrName>style.visibility</p:attrName>
                                        </p:attrNameLst>
                                      </p:cBhvr>
                                      <p:to>
                                        <p:strVal val="visible"/>
                                      </p:to>
                                    </p:set>
                                    <p:animEffect filter="fade" transition="in">
                                      <p:cBhvr>
                                        <p:cTn dur="1000"/>
                                        <p:tgtEl>
                                          <p:spTgt spid="170">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0">
                                            <p:txEl>
                                              <p:pRg end="8" st="8"/>
                                            </p:txEl>
                                          </p:spTgt>
                                        </p:tgtEl>
                                        <p:attrNameLst>
                                          <p:attrName>style.visibility</p:attrName>
                                        </p:attrNameLst>
                                      </p:cBhvr>
                                      <p:to>
                                        <p:strVal val="visible"/>
                                      </p:to>
                                    </p:set>
                                    <p:animEffect filter="fade" transition="in">
                                      <p:cBhvr>
                                        <p:cTn dur="1000"/>
                                        <p:tgtEl>
                                          <p:spTgt spid="170">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0">
                                            <p:txEl>
                                              <p:pRg end="9" st="9"/>
                                            </p:txEl>
                                          </p:spTgt>
                                        </p:tgtEl>
                                        <p:attrNameLst>
                                          <p:attrName>style.visibility</p:attrName>
                                        </p:attrNameLst>
                                      </p:cBhvr>
                                      <p:to>
                                        <p:strVal val="visible"/>
                                      </p:to>
                                    </p:set>
                                    <p:animEffect filter="fade" transition="in">
                                      <p:cBhvr>
                                        <p:cTn dur="1000"/>
                                        <p:tgtEl>
                                          <p:spTgt spid="170">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0">
                                            <p:txEl>
                                              <p:pRg end="10" st="10"/>
                                            </p:txEl>
                                          </p:spTgt>
                                        </p:tgtEl>
                                        <p:attrNameLst>
                                          <p:attrName>style.visibility</p:attrName>
                                        </p:attrNameLst>
                                      </p:cBhvr>
                                      <p:to>
                                        <p:strVal val="visible"/>
                                      </p:to>
                                    </p:set>
                                    <p:animEffect filter="fade" transition="in">
                                      <p:cBhvr>
                                        <p:cTn dur="1000"/>
                                        <p:tgtEl>
                                          <p:spTgt spid="170">
                                            <p:txEl>
                                              <p:pRg end="10" st="1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7"/>
          <p:cNvSpPr txBox="1"/>
          <p:nvPr>
            <p:ph type="ctrTitle"/>
          </p:nvPr>
        </p:nvSpPr>
        <p:spPr>
          <a:xfrm>
            <a:off x="598100" y="1775222"/>
            <a:ext cx="8222100" cy="83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An anatomy of an LFQA System </a:t>
            </a:r>
            <a:endParaRPr/>
          </a:p>
        </p:txBody>
      </p:sp>
      <p:sp>
        <p:nvSpPr>
          <p:cNvPr id="177" name="Google Shape;177;p27"/>
          <p:cNvSpPr txBox="1"/>
          <p:nvPr>
            <p:ph idx="1" type="subTitle"/>
          </p:nvPr>
        </p:nvSpPr>
        <p:spPr>
          <a:xfrm>
            <a:off x="598088" y="2715913"/>
            <a:ext cx="8222100" cy="43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Based on open sourced work of Yacine Jernite and the ELI5/LFQA teams working with HuggingFace</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grpSp>
        <p:nvGrpSpPr>
          <p:cNvPr id="182" name="Google Shape;182;p28"/>
          <p:cNvGrpSpPr/>
          <p:nvPr/>
        </p:nvGrpSpPr>
        <p:grpSpPr>
          <a:xfrm>
            <a:off x="1291425" y="0"/>
            <a:ext cx="7844197" cy="5143499"/>
            <a:chOff x="1291425" y="0"/>
            <a:chExt cx="7844197" cy="5143499"/>
          </a:xfrm>
        </p:grpSpPr>
        <p:pic>
          <p:nvPicPr>
            <p:cNvPr id="183" name="Google Shape;183;p28"/>
            <p:cNvPicPr preferRelativeResize="0"/>
            <p:nvPr/>
          </p:nvPicPr>
          <p:blipFill>
            <a:blip r:embed="rId3">
              <a:alphaModFix/>
            </a:blip>
            <a:stretch>
              <a:fillRect/>
            </a:stretch>
          </p:blipFill>
          <p:spPr>
            <a:xfrm>
              <a:off x="1291425" y="0"/>
              <a:ext cx="7844197" cy="5143499"/>
            </a:xfrm>
            <a:prstGeom prst="rect">
              <a:avLst/>
            </a:prstGeom>
            <a:noFill/>
            <a:ln>
              <a:noFill/>
            </a:ln>
          </p:spPr>
        </p:pic>
        <p:sp>
          <p:nvSpPr>
            <p:cNvPr id="184" name="Google Shape;184;p28"/>
            <p:cNvSpPr txBox="1"/>
            <p:nvPr/>
          </p:nvSpPr>
          <p:spPr>
            <a:xfrm>
              <a:off x="3934375" y="924475"/>
              <a:ext cx="1933800" cy="400200"/>
            </a:xfrm>
            <a:prstGeom prst="rect">
              <a:avLst/>
            </a:prstGeom>
            <a:solidFill>
              <a:srgbClr val="EFEFEF"/>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Big Seq2Seq reader</a:t>
              </a:r>
              <a:endParaRPr>
                <a:latin typeface="Roboto"/>
                <a:ea typeface="Roboto"/>
                <a:cs typeface="Roboto"/>
                <a:sym typeface="Roboto"/>
              </a:endParaRPr>
            </a:p>
          </p:txBody>
        </p:sp>
        <p:sp>
          <p:nvSpPr>
            <p:cNvPr id="185" name="Google Shape;185;p28"/>
            <p:cNvSpPr txBox="1"/>
            <p:nvPr/>
          </p:nvSpPr>
          <p:spPr>
            <a:xfrm>
              <a:off x="4010575" y="2677075"/>
              <a:ext cx="1672200" cy="400200"/>
            </a:xfrm>
            <a:prstGeom prst="rect">
              <a:avLst/>
            </a:prstGeom>
            <a:solidFill>
              <a:srgbClr val="EFEFEF"/>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Question Encoder</a:t>
              </a:r>
              <a:endParaRPr>
                <a:latin typeface="Roboto"/>
                <a:ea typeface="Roboto"/>
                <a:cs typeface="Roboto"/>
                <a:sym typeface="Roboto"/>
              </a:endParaRPr>
            </a:p>
          </p:txBody>
        </p:sp>
        <p:sp>
          <p:nvSpPr>
            <p:cNvPr id="186" name="Google Shape;186;p28"/>
            <p:cNvSpPr txBox="1"/>
            <p:nvPr/>
          </p:nvSpPr>
          <p:spPr>
            <a:xfrm>
              <a:off x="2562775" y="4658275"/>
              <a:ext cx="1502400" cy="400200"/>
            </a:xfrm>
            <a:prstGeom prst="rect">
              <a:avLst/>
            </a:prstGeom>
            <a:solidFill>
              <a:srgbClr val="EFEFEF"/>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Context </a:t>
              </a:r>
              <a:r>
                <a:rPr lang="en">
                  <a:latin typeface="Roboto"/>
                  <a:ea typeface="Roboto"/>
                  <a:cs typeface="Roboto"/>
                  <a:sym typeface="Roboto"/>
                </a:rPr>
                <a:t>Encoder</a:t>
              </a:r>
              <a:endParaRPr>
                <a:latin typeface="Roboto"/>
                <a:ea typeface="Roboto"/>
                <a:cs typeface="Roboto"/>
                <a:sym typeface="Roboto"/>
              </a:endParaRPr>
            </a:p>
          </p:txBody>
        </p:sp>
      </p:grpSp>
      <p:sp>
        <p:nvSpPr>
          <p:cNvPr id="187" name="Google Shape;187;p28"/>
          <p:cNvSpPr txBox="1"/>
          <p:nvPr/>
        </p:nvSpPr>
        <p:spPr>
          <a:xfrm>
            <a:off x="114450" y="67375"/>
            <a:ext cx="3386400" cy="2232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900">
                <a:solidFill>
                  <a:srgbClr val="FF0000"/>
                </a:solidFill>
                <a:latin typeface="Roboto"/>
                <a:ea typeface="Roboto"/>
                <a:cs typeface="Roboto"/>
                <a:sym typeface="Roboto"/>
              </a:rPr>
              <a:t>LFQA/ODQA systems usually use the retrieve–read</a:t>
            </a:r>
            <a:endParaRPr sz="1900">
              <a:solidFill>
                <a:srgbClr val="FF0000"/>
              </a:solidFill>
              <a:latin typeface="Roboto"/>
              <a:ea typeface="Roboto"/>
              <a:cs typeface="Roboto"/>
              <a:sym typeface="Roboto"/>
            </a:endParaRPr>
          </a:p>
          <a:p>
            <a:pPr indent="0" lvl="0" marL="0" rtl="0" algn="l">
              <a:spcBef>
                <a:spcPts val="0"/>
              </a:spcBef>
              <a:spcAft>
                <a:spcPts val="0"/>
              </a:spcAft>
              <a:buNone/>
            </a:pPr>
            <a:r>
              <a:rPr lang="en" sz="1900">
                <a:solidFill>
                  <a:srgbClr val="FF0000"/>
                </a:solidFill>
                <a:latin typeface="Roboto"/>
                <a:ea typeface="Roboto"/>
                <a:cs typeface="Roboto"/>
                <a:sym typeface="Roboto"/>
              </a:rPr>
              <a:t>f</a:t>
            </a:r>
            <a:r>
              <a:rPr lang="en" sz="1900">
                <a:solidFill>
                  <a:srgbClr val="FF0000"/>
                </a:solidFill>
                <a:latin typeface="Roboto"/>
                <a:ea typeface="Roboto"/>
                <a:cs typeface="Roboto"/>
                <a:sym typeface="Roboto"/>
              </a:rPr>
              <a:t>ramework</a:t>
            </a:r>
            <a:endParaRPr sz="1900">
              <a:solidFill>
                <a:srgbClr val="FF0000"/>
              </a:solidFill>
              <a:latin typeface="Roboto"/>
              <a:ea typeface="Roboto"/>
              <a:cs typeface="Roboto"/>
              <a:sym typeface="Roboto"/>
            </a:endParaRPr>
          </a:p>
          <a:p>
            <a:pPr indent="0" lvl="0" marL="0" rtl="0" algn="l">
              <a:spcBef>
                <a:spcPts val="0"/>
              </a:spcBef>
              <a:spcAft>
                <a:spcPts val="0"/>
              </a:spcAft>
              <a:buNone/>
            </a:pPr>
            <a:r>
              <a:rPr lang="en" sz="1900">
                <a:solidFill>
                  <a:srgbClr val="FF0000"/>
                </a:solidFill>
                <a:latin typeface="Roboto"/>
                <a:ea typeface="Roboto"/>
                <a:cs typeface="Roboto"/>
                <a:sym typeface="Roboto"/>
              </a:rPr>
              <a:t>consisting of 3 main components…</a:t>
            </a:r>
            <a:endParaRPr sz="1900">
              <a:solidFill>
                <a:srgbClr val="FF0000"/>
              </a:solidFill>
              <a:latin typeface="Roboto"/>
              <a:ea typeface="Roboto"/>
              <a:cs typeface="Roboto"/>
              <a:sym typeface="Roboto"/>
            </a:endParaRPr>
          </a:p>
          <a:p>
            <a:pPr indent="0" lvl="0" marL="0" rtl="0" algn="l">
              <a:spcBef>
                <a:spcPts val="0"/>
              </a:spcBef>
              <a:spcAft>
                <a:spcPts val="0"/>
              </a:spcAft>
              <a:buNone/>
            </a:pPr>
            <a:r>
              <a:t/>
            </a:r>
            <a:endParaRPr sz="1900">
              <a:solidFill>
                <a:srgbClr val="FF0000"/>
              </a:solidFill>
              <a:latin typeface="Roboto"/>
              <a:ea typeface="Roboto"/>
              <a:cs typeface="Roboto"/>
              <a:sym typeface="Roboto"/>
            </a:endParaRPr>
          </a:p>
          <a:p>
            <a:pPr indent="0" lvl="0" marL="0" rtl="0" algn="l">
              <a:spcBef>
                <a:spcPts val="0"/>
              </a:spcBef>
              <a:spcAft>
                <a:spcPts val="0"/>
              </a:spcAft>
              <a:buNone/>
            </a:pPr>
            <a:r>
              <a:t/>
            </a:r>
            <a:endParaRPr sz="1900">
              <a:solidFill>
                <a:srgbClr val="FF0000"/>
              </a:solidFill>
              <a:latin typeface="Roboto"/>
              <a:ea typeface="Roboto"/>
              <a:cs typeface="Roboto"/>
              <a:sym typeface="Robo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grpSp>
        <p:nvGrpSpPr>
          <p:cNvPr id="192" name="Google Shape;192;p29"/>
          <p:cNvGrpSpPr/>
          <p:nvPr/>
        </p:nvGrpSpPr>
        <p:grpSpPr>
          <a:xfrm>
            <a:off x="1291425" y="0"/>
            <a:ext cx="7844197" cy="5143499"/>
            <a:chOff x="1291425" y="0"/>
            <a:chExt cx="7844197" cy="5143499"/>
          </a:xfrm>
        </p:grpSpPr>
        <p:pic>
          <p:nvPicPr>
            <p:cNvPr id="193" name="Google Shape;193;p29"/>
            <p:cNvPicPr preferRelativeResize="0"/>
            <p:nvPr/>
          </p:nvPicPr>
          <p:blipFill>
            <a:blip r:embed="rId3">
              <a:alphaModFix/>
            </a:blip>
            <a:stretch>
              <a:fillRect/>
            </a:stretch>
          </p:blipFill>
          <p:spPr>
            <a:xfrm>
              <a:off x="1291425" y="0"/>
              <a:ext cx="7844197" cy="5143499"/>
            </a:xfrm>
            <a:prstGeom prst="rect">
              <a:avLst/>
            </a:prstGeom>
            <a:noFill/>
            <a:ln>
              <a:noFill/>
            </a:ln>
          </p:spPr>
        </p:pic>
        <p:sp>
          <p:nvSpPr>
            <p:cNvPr id="194" name="Google Shape;194;p29"/>
            <p:cNvSpPr txBox="1"/>
            <p:nvPr/>
          </p:nvSpPr>
          <p:spPr>
            <a:xfrm>
              <a:off x="3934375" y="924475"/>
              <a:ext cx="1933800" cy="400200"/>
            </a:xfrm>
            <a:prstGeom prst="rect">
              <a:avLst/>
            </a:prstGeom>
            <a:solidFill>
              <a:srgbClr val="EFEFEF"/>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Big Seq2Seq reader</a:t>
              </a:r>
              <a:endParaRPr>
                <a:latin typeface="Roboto"/>
                <a:ea typeface="Roboto"/>
                <a:cs typeface="Roboto"/>
                <a:sym typeface="Roboto"/>
              </a:endParaRPr>
            </a:p>
          </p:txBody>
        </p:sp>
        <p:sp>
          <p:nvSpPr>
            <p:cNvPr id="195" name="Google Shape;195;p29"/>
            <p:cNvSpPr txBox="1"/>
            <p:nvPr/>
          </p:nvSpPr>
          <p:spPr>
            <a:xfrm>
              <a:off x="4010575" y="2677075"/>
              <a:ext cx="1672200" cy="400200"/>
            </a:xfrm>
            <a:prstGeom prst="rect">
              <a:avLst/>
            </a:prstGeom>
            <a:solidFill>
              <a:srgbClr val="EFEFEF"/>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Question Encoder</a:t>
              </a:r>
              <a:endParaRPr>
                <a:latin typeface="Roboto"/>
                <a:ea typeface="Roboto"/>
                <a:cs typeface="Roboto"/>
                <a:sym typeface="Roboto"/>
              </a:endParaRPr>
            </a:p>
          </p:txBody>
        </p:sp>
        <p:sp>
          <p:nvSpPr>
            <p:cNvPr id="196" name="Google Shape;196;p29"/>
            <p:cNvSpPr txBox="1"/>
            <p:nvPr/>
          </p:nvSpPr>
          <p:spPr>
            <a:xfrm>
              <a:off x="2562775" y="4658275"/>
              <a:ext cx="1502400" cy="400200"/>
            </a:xfrm>
            <a:prstGeom prst="rect">
              <a:avLst/>
            </a:prstGeom>
            <a:solidFill>
              <a:srgbClr val="EFEFEF"/>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Context Encoder</a:t>
              </a:r>
              <a:endParaRPr>
                <a:latin typeface="Roboto"/>
                <a:ea typeface="Roboto"/>
                <a:cs typeface="Roboto"/>
                <a:sym typeface="Roboto"/>
              </a:endParaRPr>
            </a:p>
          </p:txBody>
        </p:sp>
      </p:grpSp>
      <p:sp>
        <p:nvSpPr>
          <p:cNvPr id="197" name="Google Shape;197;p29"/>
          <p:cNvSpPr txBox="1"/>
          <p:nvPr/>
        </p:nvSpPr>
        <p:spPr>
          <a:xfrm>
            <a:off x="33650" y="2423675"/>
            <a:ext cx="1339800" cy="76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900">
                <a:solidFill>
                  <a:srgbClr val="FF0000"/>
                </a:solidFill>
                <a:latin typeface="Roboto"/>
                <a:ea typeface="Roboto"/>
                <a:cs typeface="Roboto"/>
                <a:sym typeface="Roboto"/>
              </a:rPr>
              <a:t>Document Store</a:t>
            </a:r>
            <a:endParaRPr sz="1900">
              <a:solidFill>
                <a:srgbClr val="FF0000"/>
              </a:solidFill>
              <a:latin typeface="Roboto"/>
              <a:ea typeface="Roboto"/>
              <a:cs typeface="Roboto"/>
              <a:sym typeface="Roboto"/>
            </a:endParaRPr>
          </a:p>
        </p:txBody>
      </p:sp>
      <p:cxnSp>
        <p:nvCxnSpPr>
          <p:cNvPr id="198" name="Google Shape;198;p29"/>
          <p:cNvCxnSpPr>
            <a:stCxn id="197" idx="2"/>
          </p:cNvCxnSpPr>
          <p:nvPr/>
        </p:nvCxnSpPr>
        <p:spPr>
          <a:xfrm>
            <a:off x="703550" y="3193175"/>
            <a:ext cx="730500" cy="570300"/>
          </a:xfrm>
          <a:prstGeom prst="straightConnector1">
            <a:avLst/>
          </a:prstGeom>
          <a:noFill/>
          <a:ln cap="flat" cmpd="sng" w="28575">
            <a:solidFill>
              <a:srgbClr val="FF0000"/>
            </a:solidFill>
            <a:prstDash val="solid"/>
            <a:round/>
            <a:headEnd len="med" w="med" type="none"/>
            <a:tailEnd len="med" w="med" type="triangle"/>
          </a:ln>
        </p:spPr>
      </p:cxn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grpSp>
        <p:nvGrpSpPr>
          <p:cNvPr id="203" name="Google Shape;203;p30"/>
          <p:cNvGrpSpPr/>
          <p:nvPr/>
        </p:nvGrpSpPr>
        <p:grpSpPr>
          <a:xfrm>
            <a:off x="1291425" y="0"/>
            <a:ext cx="7844197" cy="5143499"/>
            <a:chOff x="1291425" y="0"/>
            <a:chExt cx="7844197" cy="5143499"/>
          </a:xfrm>
        </p:grpSpPr>
        <p:pic>
          <p:nvPicPr>
            <p:cNvPr id="204" name="Google Shape;204;p30"/>
            <p:cNvPicPr preferRelativeResize="0"/>
            <p:nvPr/>
          </p:nvPicPr>
          <p:blipFill>
            <a:blip r:embed="rId3">
              <a:alphaModFix/>
            </a:blip>
            <a:stretch>
              <a:fillRect/>
            </a:stretch>
          </p:blipFill>
          <p:spPr>
            <a:xfrm>
              <a:off x="1291425" y="0"/>
              <a:ext cx="7844197" cy="5143499"/>
            </a:xfrm>
            <a:prstGeom prst="rect">
              <a:avLst/>
            </a:prstGeom>
            <a:noFill/>
            <a:ln>
              <a:noFill/>
            </a:ln>
          </p:spPr>
        </p:pic>
        <p:sp>
          <p:nvSpPr>
            <p:cNvPr id="205" name="Google Shape;205;p30"/>
            <p:cNvSpPr txBox="1"/>
            <p:nvPr/>
          </p:nvSpPr>
          <p:spPr>
            <a:xfrm>
              <a:off x="3934375" y="924475"/>
              <a:ext cx="1933800" cy="400200"/>
            </a:xfrm>
            <a:prstGeom prst="rect">
              <a:avLst/>
            </a:prstGeom>
            <a:solidFill>
              <a:srgbClr val="EFEFEF"/>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Big Seq2Seq reader</a:t>
              </a:r>
              <a:endParaRPr>
                <a:latin typeface="Roboto"/>
                <a:ea typeface="Roboto"/>
                <a:cs typeface="Roboto"/>
                <a:sym typeface="Roboto"/>
              </a:endParaRPr>
            </a:p>
          </p:txBody>
        </p:sp>
        <p:sp>
          <p:nvSpPr>
            <p:cNvPr id="206" name="Google Shape;206;p30"/>
            <p:cNvSpPr txBox="1"/>
            <p:nvPr/>
          </p:nvSpPr>
          <p:spPr>
            <a:xfrm>
              <a:off x="4010575" y="2677075"/>
              <a:ext cx="1672200" cy="400200"/>
            </a:xfrm>
            <a:prstGeom prst="rect">
              <a:avLst/>
            </a:prstGeom>
            <a:solidFill>
              <a:srgbClr val="EFEFEF"/>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Question Encoder</a:t>
              </a:r>
              <a:endParaRPr>
                <a:latin typeface="Roboto"/>
                <a:ea typeface="Roboto"/>
                <a:cs typeface="Roboto"/>
                <a:sym typeface="Roboto"/>
              </a:endParaRPr>
            </a:p>
          </p:txBody>
        </p:sp>
        <p:sp>
          <p:nvSpPr>
            <p:cNvPr id="207" name="Google Shape;207;p30"/>
            <p:cNvSpPr txBox="1"/>
            <p:nvPr/>
          </p:nvSpPr>
          <p:spPr>
            <a:xfrm>
              <a:off x="2562775" y="4658275"/>
              <a:ext cx="1502400" cy="400200"/>
            </a:xfrm>
            <a:prstGeom prst="rect">
              <a:avLst/>
            </a:prstGeom>
            <a:solidFill>
              <a:srgbClr val="EFEFEF"/>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Context Encoder</a:t>
              </a:r>
              <a:endParaRPr>
                <a:latin typeface="Roboto"/>
                <a:ea typeface="Roboto"/>
                <a:cs typeface="Roboto"/>
                <a:sym typeface="Roboto"/>
              </a:endParaRPr>
            </a:p>
          </p:txBody>
        </p:sp>
      </p:grpSp>
      <p:sp>
        <p:nvSpPr>
          <p:cNvPr id="208" name="Google Shape;208;p30"/>
          <p:cNvSpPr txBox="1"/>
          <p:nvPr/>
        </p:nvSpPr>
        <p:spPr>
          <a:xfrm>
            <a:off x="80825" y="325000"/>
            <a:ext cx="2262000" cy="163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900">
                <a:solidFill>
                  <a:srgbClr val="FF0000"/>
                </a:solidFill>
                <a:latin typeface="Roboto"/>
                <a:ea typeface="Roboto"/>
                <a:cs typeface="Roboto"/>
                <a:sym typeface="Roboto"/>
              </a:rPr>
              <a:t>Small Retriever model(s)</a:t>
            </a:r>
            <a:endParaRPr sz="1900">
              <a:solidFill>
                <a:srgbClr val="FF0000"/>
              </a:solidFill>
              <a:latin typeface="Roboto"/>
              <a:ea typeface="Roboto"/>
              <a:cs typeface="Roboto"/>
              <a:sym typeface="Roboto"/>
            </a:endParaRPr>
          </a:p>
          <a:p>
            <a:pPr indent="0" lvl="0" marL="0" rtl="0" algn="l">
              <a:spcBef>
                <a:spcPts val="0"/>
              </a:spcBef>
              <a:spcAft>
                <a:spcPts val="0"/>
              </a:spcAft>
              <a:buNone/>
            </a:pPr>
            <a:r>
              <a:rPr lang="en">
                <a:solidFill>
                  <a:srgbClr val="FF0000"/>
                </a:solidFill>
                <a:latin typeface="Roboto"/>
                <a:ea typeface="Roboto"/>
                <a:cs typeface="Roboto"/>
                <a:sym typeface="Roboto"/>
              </a:rPr>
              <a:t>to encode documents / questions such that it is possible to query the document store</a:t>
            </a:r>
            <a:endParaRPr>
              <a:solidFill>
                <a:srgbClr val="FF0000"/>
              </a:solidFill>
              <a:latin typeface="Roboto"/>
              <a:ea typeface="Roboto"/>
              <a:cs typeface="Roboto"/>
              <a:sym typeface="Roboto"/>
            </a:endParaRPr>
          </a:p>
        </p:txBody>
      </p:sp>
      <p:cxnSp>
        <p:nvCxnSpPr>
          <p:cNvPr id="209" name="Google Shape;209;p30"/>
          <p:cNvCxnSpPr>
            <a:stCxn id="208" idx="3"/>
          </p:cNvCxnSpPr>
          <p:nvPr/>
        </p:nvCxnSpPr>
        <p:spPr>
          <a:xfrm>
            <a:off x="2342825" y="1140850"/>
            <a:ext cx="1911900" cy="1139700"/>
          </a:xfrm>
          <a:prstGeom prst="straightConnector1">
            <a:avLst/>
          </a:prstGeom>
          <a:noFill/>
          <a:ln cap="flat" cmpd="sng" w="28575">
            <a:solidFill>
              <a:srgbClr val="FF0000"/>
            </a:solidFill>
            <a:prstDash val="solid"/>
            <a:round/>
            <a:headEnd len="med" w="med" type="none"/>
            <a:tailEnd len="med" w="med" type="triangle"/>
          </a:ln>
        </p:spPr>
      </p:cxnSp>
      <p:cxnSp>
        <p:nvCxnSpPr>
          <p:cNvPr id="210" name="Google Shape;210;p30"/>
          <p:cNvCxnSpPr>
            <a:stCxn id="208" idx="2"/>
          </p:cNvCxnSpPr>
          <p:nvPr/>
        </p:nvCxnSpPr>
        <p:spPr>
          <a:xfrm>
            <a:off x="1211825" y="1956700"/>
            <a:ext cx="1696500" cy="2099100"/>
          </a:xfrm>
          <a:prstGeom prst="straightConnector1">
            <a:avLst/>
          </a:prstGeom>
          <a:noFill/>
          <a:ln cap="flat" cmpd="sng" w="28575">
            <a:solidFill>
              <a:srgbClr val="FF0000"/>
            </a:solidFill>
            <a:prstDash val="solid"/>
            <a:round/>
            <a:headEnd len="med" w="med" type="none"/>
            <a:tailEnd len="med" w="med" type="triangle"/>
          </a:ln>
        </p:spPr>
      </p:cxn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grpSp>
        <p:nvGrpSpPr>
          <p:cNvPr id="215" name="Google Shape;215;p31"/>
          <p:cNvGrpSpPr/>
          <p:nvPr/>
        </p:nvGrpSpPr>
        <p:grpSpPr>
          <a:xfrm>
            <a:off x="1291425" y="0"/>
            <a:ext cx="7844197" cy="5143499"/>
            <a:chOff x="1291425" y="0"/>
            <a:chExt cx="7844197" cy="5143499"/>
          </a:xfrm>
        </p:grpSpPr>
        <p:pic>
          <p:nvPicPr>
            <p:cNvPr id="216" name="Google Shape;216;p31"/>
            <p:cNvPicPr preferRelativeResize="0"/>
            <p:nvPr/>
          </p:nvPicPr>
          <p:blipFill>
            <a:blip r:embed="rId3">
              <a:alphaModFix/>
            </a:blip>
            <a:stretch>
              <a:fillRect/>
            </a:stretch>
          </p:blipFill>
          <p:spPr>
            <a:xfrm>
              <a:off x="1291425" y="0"/>
              <a:ext cx="7844197" cy="5143499"/>
            </a:xfrm>
            <a:prstGeom prst="rect">
              <a:avLst/>
            </a:prstGeom>
            <a:noFill/>
            <a:ln>
              <a:noFill/>
            </a:ln>
          </p:spPr>
        </p:pic>
        <p:sp>
          <p:nvSpPr>
            <p:cNvPr id="217" name="Google Shape;217;p31"/>
            <p:cNvSpPr txBox="1"/>
            <p:nvPr/>
          </p:nvSpPr>
          <p:spPr>
            <a:xfrm>
              <a:off x="3934375" y="924475"/>
              <a:ext cx="1933800" cy="400200"/>
            </a:xfrm>
            <a:prstGeom prst="rect">
              <a:avLst/>
            </a:prstGeom>
            <a:solidFill>
              <a:srgbClr val="EFEFEF"/>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Big Seq2Seq reader</a:t>
              </a:r>
              <a:endParaRPr>
                <a:latin typeface="Roboto"/>
                <a:ea typeface="Roboto"/>
                <a:cs typeface="Roboto"/>
                <a:sym typeface="Roboto"/>
              </a:endParaRPr>
            </a:p>
          </p:txBody>
        </p:sp>
        <p:sp>
          <p:nvSpPr>
            <p:cNvPr id="218" name="Google Shape;218;p31"/>
            <p:cNvSpPr txBox="1"/>
            <p:nvPr/>
          </p:nvSpPr>
          <p:spPr>
            <a:xfrm>
              <a:off x="4010575" y="2677075"/>
              <a:ext cx="1672200" cy="400200"/>
            </a:xfrm>
            <a:prstGeom prst="rect">
              <a:avLst/>
            </a:prstGeom>
            <a:solidFill>
              <a:srgbClr val="EFEFEF"/>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Question Encoder</a:t>
              </a:r>
              <a:endParaRPr>
                <a:latin typeface="Roboto"/>
                <a:ea typeface="Roboto"/>
                <a:cs typeface="Roboto"/>
                <a:sym typeface="Roboto"/>
              </a:endParaRPr>
            </a:p>
          </p:txBody>
        </p:sp>
        <p:sp>
          <p:nvSpPr>
            <p:cNvPr id="219" name="Google Shape;219;p31"/>
            <p:cNvSpPr txBox="1"/>
            <p:nvPr/>
          </p:nvSpPr>
          <p:spPr>
            <a:xfrm>
              <a:off x="2562775" y="4658275"/>
              <a:ext cx="1502400" cy="400200"/>
            </a:xfrm>
            <a:prstGeom prst="rect">
              <a:avLst/>
            </a:prstGeom>
            <a:solidFill>
              <a:srgbClr val="EFEFEF"/>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Context Encoder</a:t>
              </a:r>
              <a:endParaRPr>
                <a:latin typeface="Roboto"/>
                <a:ea typeface="Roboto"/>
                <a:cs typeface="Roboto"/>
                <a:sym typeface="Roboto"/>
              </a:endParaRPr>
            </a:p>
          </p:txBody>
        </p:sp>
      </p:grpSp>
      <p:sp>
        <p:nvSpPr>
          <p:cNvPr id="220" name="Google Shape;220;p31"/>
          <p:cNvSpPr txBox="1"/>
          <p:nvPr/>
        </p:nvSpPr>
        <p:spPr>
          <a:xfrm>
            <a:off x="161550" y="75000"/>
            <a:ext cx="3022800" cy="163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900">
                <a:solidFill>
                  <a:srgbClr val="FF0000"/>
                </a:solidFill>
                <a:latin typeface="Roboto"/>
                <a:ea typeface="Roboto"/>
                <a:cs typeface="Roboto"/>
                <a:sym typeface="Roboto"/>
              </a:rPr>
              <a:t>A big Seq2Seq language model</a:t>
            </a:r>
            <a:endParaRPr sz="1900">
              <a:solidFill>
                <a:srgbClr val="FF0000"/>
              </a:solidFill>
              <a:latin typeface="Roboto"/>
              <a:ea typeface="Roboto"/>
              <a:cs typeface="Roboto"/>
              <a:sym typeface="Roboto"/>
            </a:endParaRPr>
          </a:p>
          <a:p>
            <a:pPr indent="0" lvl="0" marL="0" rtl="0" algn="l">
              <a:spcBef>
                <a:spcPts val="0"/>
              </a:spcBef>
              <a:spcAft>
                <a:spcPts val="0"/>
              </a:spcAft>
              <a:buNone/>
            </a:pPr>
            <a:r>
              <a:rPr lang="en">
                <a:solidFill>
                  <a:srgbClr val="FF0000"/>
                </a:solidFill>
                <a:latin typeface="Roboto"/>
                <a:ea typeface="Roboto"/>
                <a:cs typeface="Roboto"/>
                <a:sym typeface="Roboto"/>
              </a:rPr>
              <a:t>capable of generating paragraph-long answers when given a question and context passages retrieved from the document store</a:t>
            </a:r>
            <a:endParaRPr>
              <a:solidFill>
                <a:srgbClr val="FF0000"/>
              </a:solidFill>
              <a:latin typeface="Roboto"/>
              <a:ea typeface="Roboto"/>
              <a:cs typeface="Roboto"/>
              <a:sym typeface="Roboto"/>
            </a:endParaRPr>
          </a:p>
        </p:txBody>
      </p:sp>
      <p:cxnSp>
        <p:nvCxnSpPr>
          <p:cNvPr id="221" name="Google Shape;221;p31"/>
          <p:cNvCxnSpPr>
            <a:stCxn id="220" idx="3"/>
          </p:cNvCxnSpPr>
          <p:nvPr/>
        </p:nvCxnSpPr>
        <p:spPr>
          <a:xfrm flipH="1" rot="10800000">
            <a:off x="3184350" y="875250"/>
            <a:ext cx="1023300" cy="15600"/>
          </a:xfrm>
          <a:prstGeom prst="straightConnector1">
            <a:avLst/>
          </a:prstGeom>
          <a:noFill/>
          <a:ln cap="flat" cmpd="sng" w="28575">
            <a:solidFill>
              <a:srgbClr val="FF0000"/>
            </a:solidFill>
            <a:prstDash val="solid"/>
            <a:round/>
            <a:headEnd len="med" w="med" type="none"/>
            <a:tailEnd len="med" w="med" type="triangle"/>
          </a:ln>
        </p:spPr>
      </p:cxn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4"/>
          <p:cNvSpPr txBox="1"/>
          <p:nvPr>
            <p:ph type="ctrTitle"/>
          </p:nvPr>
        </p:nvSpPr>
        <p:spPr>
          <a:xfrm>
            <a:off x="598100" y="1775222"/>
            <a:ext cx="8222100" cy="83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14"/>
          <p:cNvSpPr txBox="1"/>
          <p:nvPr>
            <p:ph idx="1" type="subTitle"/>
          </p:nvPr>
        </p:nvSpPr>
        <p:spPr>
          <a:xfrm>
            <a:off x="598088" y="2715913"/>
            <a:ext cx="8222100" cy="43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93" name="Google Shape;93;p14"/>
          <p:cNvPicPr preferRelativeResize="0"/>
          <p:nvPr/>
        </p:nvPicPr>
        <p:blipFill>
          <a:blip r:embed="rId3">
            <a:alphaModFix/>
          </a:blip>
          <a:stretch>
            <a:fillRect/>
          </a:stretch>
        </p:blipFill>
        <p:spPr>
          <a:xfrm>
            <a:off x="0" y="0"/>
            <a:ext cx="9186673" cy="51435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32"/>
          <p:cNvSpPr txBox="1"/>
          <p:nvPr>
            <p:ph type="ctrTitle"/>
          </p:nvPr>
        </p:nvSpPr>
        <p:spPr>
          <a:xfrm>
            <a:off x="180175" y="428750"/>
            <a:ext cx="8792400" cy="83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Retriever </a:t>
            </a:r>
            <a:r>
              <a:rPr i="1" lang="en"/>
              <a:t>contrastive </a:t>
            </a:r>
            <a:r>
              <a:rPr lang="en"/>
              <a:t>training</a:t>
            </a:r>
            <a:endParaRPr/>
          </a:p>
        </p:txBody>
      </p:sp>
      <p:sp>
        <p:nvSpPr>
          <p:cNvPr id="227" name="Google Shape;227;p32"/>
          <p:cNvSpPr txBox="1"/>
          <p:nvPr>
            <p:ph idx="1" type="subTitle"/>
          </p:nvPr>
        </p:nvSpPr>
        <p:spPr>
          <a:xfrm>
            <a:off x="148100" y="1572450"/>
            <a:ext cx="3285600" cy="359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If the Qs and As are similarly styled, you can use a single LM for both</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 sz="1400"/>
              <a:t>Fine tune a </a:t>
            </a:r>
            <a:r>
              <a:rPr i="1" lang="en" sz="1400"/>
              <a:t>small </a:t>
            </a:r>
            <a:r>
              <a:rPr lang="en" sz="1400"/>
              <a:t>LM, DistilBERT, ~</a:t>
            </a:r>
            <a:r>
              <a:rPr lang="en" sz="1400"/>
              <a:t>100M parameters</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 sz="1400"/>
              <a:t>Compare 1 batch of 512 Q+A pairs at a time</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 sz="1400"/>
              <a:t>Output short vectors (128 dimensions), efficient for GPUs</a:t>
            </a:r>
            <a:endParaRPr sz="1400"/>
          </a:p>
        </p:txBody>
      </p:sp>
      <p:pic>
        <p:nvPicPr>
          <p:cNvPr id="228" name="Google Shape;228;p32"/>
          <p:cNvPicPr preferRelativeResize="0"/>
          <p:nvPr/>
        </p:nvPicPr>
        <p:blipFill>
          <a:blip r:embed="rId3">
            <a:alphaModFix/>
          </a:blip>
          <a:stretch>
            <a:fillRect/>
          </a:stretch>
        </p:blipFill>
        <p:spPr>
          <a:xfrm>
            <a:off x="3433500" y="1567325"/>
            <a:ext cx="5704401" cy="355382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7">
                                            <p:txEl>
                                              <p:pRg end="0" st="0"/>
                                            </p:txEl>
                                          </p:spTgt>
                                        </p:tgtEl>
                                        <p:attrNameLst>
                                          <p:attrName>style.visibility</p:attrName>
                                        </p:attrNameLst>
                                      </p:cBhvr>
                                      <p:to>
                                        <p:strVal val="visible"/>
                                      </p:to>
                                    </p:set>
                                    <p:animEffect filter="fade" transition="in">
                                      <p:cBhvr>
                                        <p:cTn dur="1000"/>
                                        <p:tgtEl>
                                          <p:spTgt spid="22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7">
                                            <p:txEl>
                                              <p:pRg end="1" st="1"/>
                                            </p:txEl>
                                          </p:spTgt>
                                        </p:tgtEl>
                                        <p:attrNameLst>
                                          <p:attrName>style.visibility</p:attrName>
                                        </p:attrNameLst>
                                      </p:cBhvr>
                                      <p:to>
                                        <p:strVal val="visible"/>
                                      </p:to>
                                    </p:set>
                                    <p:animEffect filter="fade" transition="in">
                                      <p:cBhvr>
                                        <p:cTn dur="1000"/>
                                        <p:tgtEl>
                                          <p:spTgt spid="22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7">
                                            <p:txEl>
                                              <p:pRg end="2" st="2"/>
                                            </p:txEl>
                                          </p:spTgt>
                                        </p:tgtEl>
                                        <p:attrNameLst>
                                          <p:attrName>style.visibility</p:attrName>
                                        </p:attrNameLst>
                                      </p:cBhvr>
                                      <p:to>
                                        <p:strVal val="visible"/>
                                      </p:to>
                                    </p:set>
                                    <p:animEffect filter="fade" transition="in">
                                      <p:cBhvr>
                                        <p:cTn dur="1000"/>
                                        <p:tgtEl>
                                          <p:spTgt spid="227">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7">
                                            <p:txEl>
                                              <p:pRg end="3" st="3"/>
                                            </p:txEl>
                                          </p:spTgt>
                                        </p:tgtEl>
                                        <p:attrNameLst>
                                          <p:attrName>style.visibility</p:attrName>
                                        </p:attrNameLst>
                                      </p:cBhvr>
                                      <p:to>
                                        <p:strVal val="visible"/>
                                      </p:to>
                                    </p:set>
                                    <p:animEffect filter="fade" transition="in">
                                      <p:cBhvr>
                                        <p:cTn dur="1000"/>
                                        <p:tgtEl>
                                          <p:spTgt spid="227">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7">
                                            <p:txEl>
                                              <p:pRg end="4" st="4"/>
                                            </p:txEl>
                                          </p:spTgt>
                                        </p:tgtEl>
                                        <p:attrNameLst>
                                          <p:attrName>style.visibility</p:attrName>
                                        </p:attrNameLst>
                                      </p:cBhvr>
                                      <p:to>
                                        <p:strVal val="visible"/>
                                      </p:to>
                                    </p:set>
                                    <p:animEffect filter="fade" transition="in">
                                      <p:cBhvr>
                                        <p:cTn dur="1000"/>
                                        <p:tgtEl>
                                          <p:spTgt spid="227">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7">
                                            <p:txEl>
                                              <p:pRg end="5" st="5"/>
                                            </p:txEl>
                                          </p:spTgt>
                                        </p:tgtEl>
                                        <p:attrNameLst>
                                          <p:attrName>style.visibility</p:attrName>
                                        </p:attrNameLst>
                                      </p:cBhvr>
                                      <p:to>
                                        <p:strVal val="visible"/>
                                      </p:to>
                                    </p:set>
                                    <p:animEffect filter="fade" transition="in">
                                      <p:cBhvr>
                                        <p:cTn dur="1000"/>
                                        <p:tgtEl>
                                          <p:spTgt spid="227">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7">
                                            <p:txEl>
                                              <p:pRg end="6" st="6"/>
                                            </p:txEl>
                                          </p:spTgt>
                                        </p:tgtEl>
                                        <p:attrNameLst>
                                          <p:attrName>style.visibility</p:attrName>
                                        </p:attrNameLst>
                                      </p:cBhvr>
                                      <p:to>
                                        <p:strVal val="visible"/>
                                      </p:to>
                                    </p:set>
                                    <p:animEffect filter="fade" transition="in">
                                      <p:cBhvr>
                                        <p:cTn dur="1000"/>
                                        <p:tgtEl>
                                          <p:spTgt spid="227">
                                            <p:txEl>
                                              <p:pRg end="6" st="6"/>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33"/>
          <p:cNvSpPr txBox="1"/>
          <p:nvPr>
            <p:ph idx="4294967295" type="ctrTitle"/>
          </p:nvPr>
        </p:nvSpPr>
        <p:spPr>
          <a:xfrm>
            <a:off x="632525" y="301722"/>
            <a:ext cx="8222100" cy="83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trained Retriever at work</a:t>
            </a:r>
            <a:endParaRPr/>
          </a:p>
        </p:txBody>
      </p:sp>
      <p:pic>
        <p:nvPicPr>
          <p:cNvPr id="234" name="Google Shape;234;p33"/>
          <p:cNvPicPr preferRelativeResize="0"/>
          <p:nvPr/>
        </p:nvPicPr>
        <p:blipFill>
          <a:blip r:embed="rId3">
            <a:alphaModFix/>
          </a:blip>
          <a:stretch>
            <a:fillRect/>
          </a:stretch>
        </p:blipFill>
        <p:spPr>
          <a:xfrm>
            <a:off x="2190679" y="1140525"/>
            <a:ext cx="6925771" cy="3974524"/>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34"/>
          <p:cNvSpPr txBox="1"/>
          <p:nvPr>
            <p:ph idx="4294967295" type="ctrTitle"/>
          </p:nvPr>
        </p:nvSpPr>
        <p:spPr>
          <a:xfrm>
            <a:off x="632525" y="301722"/>
            <a:ext cx="8222100" cy="83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trained Retriever at work</a:t>
            </a:r>
            <a:endParaRPr/>
          </a:p>
        </p:txBody>
      </p:sp>
      <p:pic>
        <p:nvPicPr>
          <p:cNvPr id="240" name="Google Shape;240;p34"/>
          <p:cNvPicPr preferRelativeResize="0"/>
          <p:nvPr/>
        </p:nvPicPr>
        <p:blipFill>
          <a:blip r:embed="rId3">
            <a:alphaModFix/>
          </a:blip>
          <a:stretch>
            <a:fillRect/>
          </a:stretch>
        </p:blipFill>
        <p:spPr>
          <a:xfrm>
            <a:off x="2190679" y="1140525"/>
            <a:ext cx="6925771" cy="3974524"/>
          </a:xfrm>
          <a:prstGeom prst="rect">
            <a:avLst/>
          </a:prstGeom>
          <a:noFill/>
          <a:ln>
            <a:noFill/>
          </a:ln>
        </p:spPr>
      </p:pic>
      <p:sp>
        <p:nvSpPr>
          <p:cNvPr id="241" name="Google Shape;241;p34"/>
          <p:cNvSpPr txBox="1"/>
          <p:nvPr/>
        </p:nvSpPr>
        <p:spPr>
          <a:xfrm>
            <a:off x="2719800" y="2571750"/>
            <a:ext cx="14460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0000"/>
                </a:solidFill>
                <a:latin typeface="Roboto"/>
                <a:ea typeface="Roboto"/>
                <a:cs typeface="Roboto"/>
                <a:sym typeface="Roboto"/>
              </a:rPr>
              <a:t>Embed a new question into a vector</a:t>
            </a:r>
            <a:endParaRPr>
              <a:solidFill>
                <a:srgbClr val="FF0000"/>
              </a:solidFill>
              <a:latin typeface="Roboto"/>
              <a:ea typeface="Roboto"/>
              <a:cs typeface="Roboto"/>
              <a:sym typeface="Roboto"/>
            </a:endParaRPr>
          </a:p>
        </p:txBody>
      </p:sp>
      <p:cxnSp>
        <p:nvCxnSpPr>
          <p:cNvPr id="242" name="Google Shape;242;p34"/>
          <p:cNvCxnSpPr>
            <a:stCxn id="241" idx="0"/>
          </p:cNvCxnSpPr>
          <p:nvPr/>
        </p:nvCxnSpPr>
        <p:spPr>
          <a:xfrm flipH="1" rot="10800000">
            <a:off x="3442800" y="2058750"/>
            <a:ext cx="1749000" cy="513000"/>
          </a:xfrm>
          <a:prstGeom prst="straightConnector1">
            <a:avLst/>
          </a:prstGeom>
          <a:noFill/>
          <a:ln cap="flat" cmpd="sng" w="28575">
            <a:solidFill>
              <a:srgbClr val="FF0000"/>
            </a:solidFill>
            <a:prstDash val="solid"/>
            <a:round/>
            <a:headEnd len="med" w="med" type="none"/>
            <a:tailEnd len="med" w="med" type="triangle"/>
          </a:ln>
        </p:spPr>
      </p:cxn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35"/>
          <p:cNvSpPr txBox="1"/>
          <p:nvPr>
            <p:ph idx="4294967295" type="ctrTitle"/>
          </p:nvPr>
        </p:nvSpPr>
        <p:spPr>
          <a:xfrm>
            <a:off x="632525" y="301722"/>
            <a:ext cx="8222100" cy="83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trained Retriever at work</a:t>
            </a:r>
            <a:endParaRPr/>
          </a:p>
        </p:txBody>
      </p:sp>
      <p:pic>
        <p:nvPicPr>
          <p:cNvPr id="248" name="Google Shape;248;p35"/>
          <p:cNvPicPr preferRelativeResize="0"/>
          <p:nvPr/>
        </p:nvPicPr>
        <p:blipFill>
          <a:blip r:embed="rId3">
            <a:alphaModFix/>
          </a:blip>
          <a:stretch>
            <a:fillRect/>
          </a:stretch>
        </p:blipFill>
        <p:spPr>
          <a:xfrm>
            <a:off x="2190679" y="1140525"/>
            <a:ext cx="6925771" cy="3974524"/>
          </a:xfrm>
          <a:prstGeom prst="rect">
            <a:avLst/>
          </a:prstGeom>
          <a:noFill/>
          <a:ln>
            <a:noFill/>
          </a:ln>
        </p:spPr>
      </p:pic>
      <p:sp>
        <p:nvSpPr>
          <p:cNvPr id="249" name="Google Shape;249;p35"/>
          <p:cNvSpPr txBox="1"/>
          <p:nvPr/>
        </p:nvSpPr>
        <p:spPr>
          <a:xfrm>
            <a:off x="2719800" y="2571750"/>
            <a:ext cx="14460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0000"/>
                </a:solidFill>
                <a:latin typeface="Roboto"/>
                <a:ea typeface="Roboto"/>
                <a:cs typeface="Roboto"/>
                <a:sym typeface="Roboto"/>
              </a:rPr>
              <a:t>Max Inner Product Search (FAISS)</a:t>
            </a:r>
            <a:endParaRPr>
              <a:solidFill>
                <a:srgbClr val="FF0000"/>
              </a:solidFill>
              <a:latin typeface="Roboto"/>
              <a:ea typeface="Roboto"/>
              <a:cs typeface="Roboto"/>
              <a:sym typeface="Roboto"/>
            </a:endParaRPr>
          </a:p>
        </p:txBody>
      </p:sp>
      <p:cxnSp>
        <p:nvCxnSpPr>
          <p:cNvPr id="250" name="Google Shape;250;p35"/>
          <p:cNvCxnSpPr>
            <a:stCxn id="249" idx="0"/>
          </p:cNvCxnSpPr>
          <p:nvPr/>
        </p:nvCxnSpPr>
        <p:spPr>
          <a:xfrm flipH="1" rot="10800000">
            <a:off x="3442800" y="2286150"/>
            <a:ext cx="1962300" cy="285600"/>
          </a:xfrm>
          <a:prstGeom prst="straightConnector1">
            <a:avLst/>
          </a:prstGeom>
          <a:noFill/>
          <a:ln cap="flat" cmpd="sng" w="28575">
            <a:solidFill>
              <a:srgbClr val="FF0000"/>
            </a:solidFill>
            <a:prstDash val="solid"/>
            <a:round/>
            <a:headEnd len="med" w="med" type="none"/>
            <a:tailEnd len="med" w="med" type="triangle"/>
          </a:ln>
        </p:spPr>
      </p:cxnSp>
      <p:sp>
        <p:nvSpPr>
          <p:cNvPr id="251" name="Google Shape;251;p35"/>
          <p:cNvSpPr txBox="1"/>
          <p:nvPr/>
        </p:nvSpPr>
        <p:spPr>
          <a:xfrm>
            <a:off x="1348200" y="3257550"/>
            <a:ext cx="14460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0000"/>
                </a:solidFill>
                <a:latin typeface="Roboto"/>
                <a:ea typeface="Roboto"/>
                <a:cs typeface="Roboto"/>
                <a:sym typeface="Roboto"/>
              </a:rPr>
              <a:t>Precomputed context snippet embeddings</a:t>
            </a:r>
            <a:endParaRPr>
              <a:solidFill>
                <a:srgbClr val="FF0000"/>
              </a:solidFill>
              <a:latin typeface="Roboto"/>
              <a:ea typeface="Roboto"/>
              <a:cs typeface="Roboto"/>
              <a:sym typeface="Roboto"/>
            </a:endParaRPr>
          </a:p>
        </p:txBody>
      </p:sp>
      <p:cxnSp>
        <p:nvCxnSpPr>
          <p:cNvPr id="252" name="Google Shape;252;p35"/>
          <p:cNvCxnSpPr>
            <a:stCxn id="251" idx="3"/>
          </p:cNvCxnSpPr>
          <p:nvPr/>
        </p:nvCxnSpPr>
        <p:spPr>
          <a:xfrm flipH="1" rot="10800000">
            <a:off x="2794200" y="3422100"/>
            <a:ext cx="1447200" cy="251100"/>
          </a:xfrm>
          <a:prstGeom prst="straightConnector1">
            <a:avLst/>
          </a:prstGeom>
          <a:noFill/>
          <a:ln cap="flat" cmpd="sng" w="28575">
            <a:solidFill>
              <a:srgbClr val="FF0000"/>
            </a:solidFill>
            <a:prstDash val="solid"/>
            <a:round/>
            <a:headEnd len="med" w="med" type="none"/>
            <a:tailEnd len="med" w="med" type="triangle"/>
          </a:ln>
        </p:spPr>
      </p:cxnSp>
      <p:cxnSp>
        <p:nvCxnSpPr>
          <p:cNvPr id="253" name="Google Shape;253;p35"/>
          <p:cNvCxnSpPr>
            <a:stCxn id="251" idx="3"/>
          </p:cNvCxnSpPr>
          <p:nvPr/>
        </p:nvCxnSpPr>
        <p:spPr>
          <a:xfrm>
            <a:off x="2794200" y="3673200"/>
            <a:ext cx="868800" cy="51900"/>
          </a:xfrm>
          <a:prstGeom prst="straightConnector1">
            <a:avLst/>
          </a:prstGeom>
          <a:noFill/>
          <a:ln cap="flat" cmpd="sng" w="28575">
            <a:solidFill>
              <a:srgbClr val="FF0000"/>
            </a:solidFill>
            <a:prstDash val="solid"/>
            <a:round/>
            <a:headEnd len="med" w="med" type="none"/>
            <a:tailEnd len="med" w="med" type="triangle"/>
          </a:ln>
        </p:spPr>
      </p:cxnSp>
      <p:cxnSp>
        <p:nvCxnSpPr>
          <p:cNvPr id="254" name="Google Shape;254;p35"/>
          <p:cNvCxnSpPr>
            <a:stCxn id="251" idx="3"/>
          </p:cNvCxnSpPr>
          <p:nvPr/>
        </p:nvCxnSpPr>
        <p:spPr>
          <a:xfrm>
            <a:off x="2794200" y="3673200"/>
            <a:ext cx="104700" cy="368700"/>
          </a:xfrm>
          <a:prstGeom prst="straightConnector1">
            <a:avLst/>
          </a:prstGeom>
          <a:noFill/>
          <a:ln cap="flat" cmpd="sng" w="28575">
            <a:solidFill>
              <a:srgbClr val="FF0000"/>
            </a:solidFill>
            <a:prstDash val="solid"/>
            <a:round/>
            <a:headEnd len="med" w="med" type="none"/>
            <a:tailEnd len="med" w="med" type="triangle"/>
          </a:ln>
        </p:spPr>
      </p:cxn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36"/>
          <p:cNvSpPr txBox="1"/>
          <p:nvPr>
            <p:ph idx="4294967295" type="ctrTitle"/>
          </p:nvPr>
        </p:nvSpPr>
        <p:spPr>
          <a:xfrm>
            <a:off x="632525" y="301722"/>
            <a:ext cx="8222100" cy="83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trained Retriever at work</a:t>
            </a:r>
            <a:endParaRPr/>
          </a:p>
        </p:txBody>
      </p:sp>
      <p:pic>
        <p:nvPicPr>
          <p:cNvPr id="260" name="Google Shape;260;p36"/>
          <p:cNvPicPr preferRelativeResize="0"/>
          <p:nvPr/>
        </p:nvPicPr>
        <p:blipFill>
          <a:blip r:embed="rId3">
            <a:alphaModFix/>
          </a:blip>
          <a:stretch>
            <a:fillRect/>
          </a:stretch>
        </p:blipFill>
        <p:spPr>
          <a:xfrm>
            <a:off x="2190679" y="1140525"/>
            <a:ext cx="6925771" cy="3974524"/>
          </a:xfrm>
          <a:prstGeom prst="rect">
            <a:avLst/>
          </a:prstGeom>
          <a:noFill/>
          <a:ln>
            <a:noFill/>
          </a:ln>
        </p:spPr>
      </p:pic>
      <p:sp>
        <p:nvSpPr>
          <p:cNvPr id="261" name="Google Shape;261;p36"/>
          <p:cNvSpPr txBox="1"/>
          <p:nvPr/>
        </p:nvSpPr>
        <p:spPr>
          <a:xfrm>
            <a:off x="6314050" y="216900"/>
            <a:ext cx="1446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0000"/>
                </a:solidFill>
                <a:latin typeface="Roboto"/>
                <a:ea typeface="Roboto"/>
                <a:cs typeface="Roboto"/>
                <a:sym typeface="Roboto"/>
              </a:rPr>
              <a:t>10 best passages</a:t>
            </a:r>
            <a:endParaRPr>
              <a:solidFill>
                <a:srgbClr val="FF0000"/>
              </a:solidFill>
              <a:latin typeface="Roboto"/>
              <a:ea typeface="Roboto"/>
              <a:cs typeface="Roboto"/>
              <a:sym typeface="Roboto"/>
            </a:endParaRPr>
          </a:p>
        </p:txBody>
      </p:sp>
      <p:cxnSp>
        <p:nvCxnSpPr>
          <p:cNvPr id="262" name="Google Shape;262;p36"/>
          <p:cNvCxnSpPr>
            <a:stCxn id="261" idx="2"/>
          </p:cNvCxnSpPr>
          <p:nvPr/>
        </p:nvCxnSpPr>
        <p:spPr>
          <a:xfrm>
            <a:off x="7037050" y="832500"/>
            <a:ext cx="805500" cy="246300"/>
          </a:xfrm>
          <a:prstGeom prst="straightConnector1">
            <a:avLst/>
          </a:prstGeom>
          <a:noFill/>
          <a:ln cap="flat" cmpd="sng" w="28575">
            <a:solidFill>
              <a:srgbClr val="FF0000"/>
            </a:solidFill>
            <a:prstDash val="solid"/>
            <a:round/>
            <a:headEnd len="med" w="med" type="none"/>
            <a:tailEnd len="med" w="med" type="triangle"/>
          </a:ln>
        </p:spPr>
      </p:cxn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pic>
        <p:nvPicPr>
          <p:cNvPr id="267" name="Google Shape;267;p37"/>
          <p:cNvPicPr preferRelativeResize="0"/>
          <p:nvPr/>
        </p:nvPicPr>
        <p:blipFill>
          <a:blip r:embed="rId3">
            <a:alphaModFix/>
          </a:blip>
          <a:stretch>
            <a:fillRect/>
          </a:stretch>
        </p:blipFill>
        <p:spPr>
          <a:xfrm>
            <a:off x="0" y="1143000"/>
            <a:ext cx="9144001" cy="2965862"/>
          </a:xfrm>
          <a:prstGeom prst="rect">
            <a:avLst/>
          </a:prstGeom>
          <a:noFill/>
          <a:ln>
            <a:noFill/>
          </a:ln>
        </p:spPr>
      </p:pic>
      <p:sp>
        <p:nvSpPr>
          <p:cNvPr id="268" name="Google Shape;268;p37"/>
          <p:cNvSpPr txBox="1"/>
          <p:nvPr>
            <p:ph idx="1" type="subTitle"/>
          </p:nvPr>
        </p:nvSpPr>
        <p:spPr>
          <a:xfrm>
            <a:off x="598088" y="2715913"/>
            <a:ext cx="8222100" cy="43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38"/>
          <p:cNvSpPr txBox="1"/>
          <p:nvPr>
            <p:ph type="ctrTitle"/>
          </p:nvPr>
        </p:nvSpPr>
        <p:spPr>
          <a:xfrm>
            <a:off x="598100" y="632222"/>
            <a:ext cx="8222100" cy="83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500"/>
              <a:t>Reader: Generating Answers with a large Sequence-to-Sequence LMs</a:t>
            </a:r>
            <a:endParaRPr sz="3500"/>
          </a:p>
        </p:txBody>
      </p:sp>
      <p:sp>
        <p:nvSpPr>
          <p:cNvPr id="274" name="Google Shape;274;p38"/>
          <p:cNvSpPr txBox="1"/>
          <p:nvPr>
            <p:ph idx="1" type="subTitle"/>
          </p:nvPr>
        </p:nvSpPr>
        <p:spPr>
          <a:xfrm>
            <a:off x="598088" y="1626113"/>
            <a:ext cx="8222100" cy="43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Fine tune BART-large </a:t>
            </a:r>
            <a:endParaRPr sz="1600"/>
          </a:p>
          <a:p>
            <a:pPr indent="0" lvl="0" marL="0" rtl="0" algn="l">
              <a:spcBef>
                <a:spcPts val="0"/>
              </a:spcBef>
              <a:spcAft>
                <a:spcPts val="0"/>
              </a:spcAft>
              <a:buNone/>
            </a:pPr>
            <a:r>
              <a:rPr lang="en" sz="1600"/>
              <a:t>Input: concatenate a question and the supporting texts from the retriever</a:t>
            </a:r>
            <a:endParaRPr sz="1600"/>
          </a:p>
        </p:txBody>
      </p:sp>
      <p:pic>
        <p:nvPicPr>
          <p:cNvPr id="275" name="Google Shape;275;p38"/>
          <p:cNvPicPr preferRelativeResize="0"/>
          <p:nvPr/>
        </p:nvPicPr>
        <p:blipFill>
          <a:blip r:embed="rId3">
            <a:alphaModFix/>
          </a:blip>
          <a:stretch>
            <a:fillRect/>
          </a:stretch>
        </p:blipFill>
        <p:spPr>
          <a:xfrm>
            <a:off x="152400" y="2336363"/>
            <a:ext cx="8839198" cy="985401"/>
          </a:xfrm>
          <a:prstGeom prst="rect">
            <a:avLst/>
          </a:prstGeom>
          <a:noFill/>
          <a:ln>
            <a:noFill/>
          </a:ln>
        </p:spPr>
      </p:pic>
      <p:sp>
        <p:nvSpPr>
          <p:cNvPr id="276" name="Google Shape;276;p38"/>
          <p:cNvSpPr txBox="1"/>
          <p:nvPr>
            <p:ph idx="1" type="subTitle"/>
          </p:nvPr>
        </p:nvSpPr>
        <p:spPr>
          <a:xfrm>
            <a:off x="598088" y="3371763"/>
            <a:ext cx="8222100" cy="43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Label is the gold answer</a:t>
            </a:r>
            <a:endParaRPr sz="1600"/>
          </a:p>
          <a:p>
            <a:pPr indent="0" lvl="0" marL="0" rtl="0" algn="l">
              <a:spcBef>
                <a:spcPts val="0"/>
              </a:spcBef>
              <a:spcAft>
                <a:spcPts val="0"/>
              </a:spcAft>
              <a:buNone/>
            </a:pPr>
            <a:r>
              <a:rPr lang="en" sz="1600"/>
              <a:t>Loss func: minimize the perplexity of the gold answer</a:t>
            </a:r>
            <a:endParaRPr sz="16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4">
                                            <p:txEl>
                                              <p:pRg end="0" st="0"/>
                                            </p:txEl>
                                          </p:spTgt>
                                        </p:tgtEl>
                                        <p:attrNameLst>
                                          <p:attrName>style.visibility</p:attrName>
                                        </p:attrNameLst>
                                      </p:cBhvr>
                                      <p:to>
                                        <p:strVal val="visible"/>
                                      </p:to>
                                    </p:set>
                                    <p:animEffect filter="fade" transition="in">
                                      <p:cBhvr>
                                        <p:cTn dur="1000"/>
                                        <p:tgtEl>
                                          <p:spTgt spid="27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4">
                                            <p:txEl>
                                              <p:pRg end="1" st="1"/>
                                            </p:txEl>
                                          </p:spTgt>
                                        </p:tgtEl>
                                        <p:attrNameLst>
                                          <p:attrName>style.visibility</p:attrName>
                                        </p:attrNameLst>
                                      </p:cBhvr>
                                      <p:to>
                                        <p:strVal val="visible"/>
                                      </p:to>
                                    </p:set>
                                    <p:animEffect filter="fade" transition="in">
                                      <p:cBhvr>
                                        <p:cTn dur="1000"/>
                                        <p:tgtEl>
                                          <p:spTgt spid="27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5"/>
                                        </p:tgtEl>
                                        <p:attrNameLst>
                                          <p:attrName>style.visibility</p:attrName>
                                        </p:attrNameLst>
                                      </p:cBhvr>
                                      <p:to>
                                        <p:strVal val="visible"/>
                                      </p:to>
                                    </p:set>
                                    <p:animEffect filter="fade" transition="in">
                                      <p:cBhvr>
                                        <p:cTn dur="1000"/>
                                        <p:tgtEl>
                                          <p:spTgt spid="27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6">
                                            <p:txEl>
                                              <p:pRg end="0" st="0"/>
                                            </p:txEl>
                                          </p:spTgt>
                                        </p:tgtEl>
                                        <p:attrNameLst>
                                          <p:attrName>style.visibility</p:attrName>
                                        </p:attrNameLst>
                                      </p:cBhvr>
                                      <p:to>
                                        <p:strVal val="visible"/>
                                      </p:to>
                                    </p:set>
                                    <p:animEffect filter="fade" transition="in">
                                      <p:cBhvr>
                                        <p:cTn dur="1000"/>
                                        <p:tgtEl>
                                          <p:spTgt spid="27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6">
                                            <p:txEl>
                                              <p:pRg end="1" st="1"/>
                                            </p:txEl>
                                          </p:spTgt>
                                        </p:tgtEl>
                                        <p:attrNameLst>
                                          <p:attrName>style.visibility</p:attrName>
                                        </p:attrNameLst>
                                      </p:cBhvr>
                                      <p:to>
                                        <p:strVal val="visible"/>
                                      </p:to>
                                    </p:set>
                                    <p:animEffect filter="fade" transition="in">
                                      <p:cBhvr>
                                        <p:cTn dur="1000"/>
                                        <p:tgtEl>
                                          <p:spTgt spid="276">
                                            <p:txEl>
                                              <p:pRg end="1" st="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39"/>
          <p:cNvSpPr txBox="1"/>
          <p:nvPr>
            <p:ph type="ctrTitle"/>
          </p:nvPr>
        </p:nvSpPr>
        <p:spPr>
          <a:xfrm>
            <a:off x="598100" y="327422"/>
            <a:ext cx="8222100" cy="83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Results</a:t>
            </a:r>
            <a:endParaRPr/>
          </a:p>
        </p:txBody>
      </p:sp>
      <p:sp>
        <p:nvSpPr>
          <p:cNvPr id="282" name="Google Shape;282;p39"/>
          <p:cNvSpPr txBox="1"/>
          <p:nvPr>
            <p:ph idx="1" type="subTitle"/>
          </p:nvPr>
        </p:nvSpPr>
        <p:spPr>
          <a:xfrm>
            <a:off x="2274488" y="3630313"/>
            <a:ext cx="8222100" cy="43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900"/>
              <a:t>Yacine Jernite	 27.3   5.5	25.8</a:t>
            </a:r>
            <a:endParaRPr sz="1900"/>
          </a:p>
        </p:txBody>
      </p:sp>
      <p:pic>
        <p:nvPicPr>
          <p:cNvPr id="283" name="Google Shape;283;p39"/>
          <p:cNvPicPr preferRelativeResize="0"/>
          <p:nvPr/>
        </p:nvPicPr>
        <p:blipFill>
          <a:blip r:embed="rId3">
            <a:alphaModFix/>
          </a:blip>
          <a:stretch>
            <a:fillRect/>
          </a:stretch>
        </p:blipFill>
        <p:spPr>
          <a:xfrm>
            <a:off x="2114925" y="1394825"/>
            <a:ext cx="4159875" cy="22905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2"/>
                                        </p:tgtEl>
                                        <p:attrNameLst>
                                          <p:attrName>style.visibility</p:attrName>
                                        </p:attrNameLst>
                                      </p:cBhvr>
                                      <p:to>
                                        <p:strVal val="visible"/>
                                      </p:to>
                                    </p:set>
                                    <p:animEffect filter="fade" transition="in">
                                      <p:cBhvr>
                                        <p:cTn dur="1000"/>
                                        <p:tgtEl>
                                          <p:spTgt spid="28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40"/>
          <p:cNvSpPr txBox="1"/>
          <p:nvPr>
            <p:ph type="ctrTitle"/>
          </p:nvPr>
        </p:nvSpPr>
        <p:spPr>
          <a:xfrm>
            <a:off x="598100" y="1775222"/>
            <a:ext cx="8222100" cy="83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Demo</a:t>
            </a:r>
            <a:endParaRPr/>
          </a:p>
        </p:txBody>
      </p:sp>
      <p:sp>
        <p:nvSpPr>
          <p:cNvPr id="289" name="Google Shape;289;p40"/>
          <p:cNvSpPr txBox="1"/>
          <p:nvPr>
            <p:ph idx="1" type="subTitle"/>
          </p:nvPr>
        </p:nvSpPr>
        <p:spPr>
          <a:xfrm>
            <a:off x="598088" y="2715913"/>
            <a:ext cx="8222100" cy="43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3"/>
              </a:rPr>
              <a:t>https://huggingface.co/spaces/lfqa/lfqa</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41"/>
          <p:cNvSpPr txBox="1"/>
          <p:nvPr>
            <p:ph type="ctrTitle"/>
          </p:nvPr>
        </p:nvSpPr>
        <p:spPr>
          <a:xfrm>
            <a:off x="598100" y="251222"/>
            <a:ext cx="8222100" cy="83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AI21’s Jurassic-X</a:t>
            </a:r>
            <a:endParaRPr/>
          </a:p>
        </p:txBody>
      </p:sp>
      <p:pic>
        <p:nvPicPr>
          <p:cNvPr id="295" name="Google Shape;295;p41"/>
          <p:cNvPicPr preferRelativeResize="0"/>
          <p:nvPr/>
        </p:nvPicPr>
        <p:blipFill>
          <a:blip r:embed="rId3">
            <a:alphaModFix/>
          </a:blip>
          <a:stretch>
            <a:fillRect/>
          </a:stretch>
        </p:blipFill>
        <p:spPr>
          <a:xfrm>
            <a:off x="5396031" y="76200"/>
            <a:ext cx="3619725" cy="24279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5"/>
          <p:cNvSpPr txBox="1"/>
          <p:nvPr>
            <p:ph type="ctrTitle"/>
          </p:nvPr>
        </p:nvSpPr>
        <p:spPr>
          <a:xfrm>
            <a:off x="598100" y="1775222"/>
            <a:ext cx="8222100" cy="83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15"/>
          <p:cNvSpPr txBox="1"/>
          <p:nvPr>
            <p:ph idx="1" type="subTitle"/>
          </p:nvPr>
        </p:nvSpPr>
        <p:spPr>
          <a:xfrm>
            <a:off x="598088" y="2715913"/>
            <a:ext cx="8222100" cy="43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100" name="Google Shape;100;p15"/>
          <p:cNvPicPr preferRelativeResize="0"/>
          <p:nvPr/>
        </p:nvPicPr>
        <p:blipFill>
          <a:blip r:embed="rId3">
            <a:alphaModFix/>
          </a:blip>
          <a:stretch>
            <a:fillRect/>
          </a:stretch>
        </p:blipFill>
        <p:spPr>
          <a:xfrm>
            <a:off x="152400" y="474449"/>
            <a:ext cx="8853876" cy="4516651"/>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42"/>
          <p:cNvSpPr txBox="1"/>
          <p:nvPr>
            <p:ph type="ctrTitle"/>
          </p:nvPr>
        </p:nvSpPr>
        <p:spPr>
          <a:xfrm>
            <a:off x="598100" y="251222"/>
            <a:ext cx="8222100" cy="83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AI21’s Jurassic-X</a:t>
            </a:r>
            <a:endParaRPr/>
          </a:p>
        </p:txBody>
      </p:sp>
      <p:pic>
        <p:nvPicPr>
          <p:cNvPr id="301" name="Google Shape;301;p42"/>
          <p:cNvPicPr preferRelativeResize="0"/>
          <p:nvPr/>
        </p:nvPicPr>
        <p:blipFill>
          <a:blip r:embed="rId3">
            <a:alphaModFix/>
          </a:blip>
          <a:stretch>
            <a:fillRect/>
          </a:stretch>
        </p:blipFill>
        <p:spPr>
          <a:xfrm>
            <a:off x="5396031" y="76200"/>
            <a:ext cx="3619725" cy="2427925"/>
          </a:xfrm>
          <a:prstGeom prst="rect">
            <a:avLst/>
          </a:prstGeom>
          <a:noFill/>
          <a:ln>
            <a:noFill/>
          </a:ln>
        </p:spPr>
      </p:pic>
      <p:grpSp>
        <p:nvGrpSpPr>
          <p:cNvPr id="302" name="Google Shape;302;p42"/>
          <p:cNvGrpSpPr/>
          <p:nvPr/>
        </p:nvGrpSpPr>
        <p:grpSpPr>
          <a:xfrm>
            <a:off x="1265178" y="-25"/>
            <a:ext cx="6053270" cy="5143402"/>
            <a:chOff x="152400" y="783205"/>
            <a:chExt cx="5243650" cy="4360293"/>
          </a:xfrm>
        </p:grpSpPr>
        <p:sp>
          <p:nvSpPr>
            <p:cNvPr id="303" name="Google Shape;303;p42"/>
            <p:cNvSpPr/>
            <p:nvPr/>
          </p:nvSpPr>
          <p:spPr>
            <a:xfrm>
              <a:off x="195550" y="799150"/>
              <a:ext cx="5200500" cy="43443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04" name="Google Shape;304;p42"/>
            <p:cNvPicPr preferRelativeResize="0"/>
            <p:nvPr/>
          </p:nvPicPr>
          <p:blipFill>
            <a:blip r:embed="rId4">
              <a:alphaModFix/>
            </a:blip>
            <a:stretch>
              <a:fillRect/>
            </a:stretch>
          </p:blipFill>
          <p:spPr>
            <a:xfrm>
              <a:off x="152400" y="783205"/>
              <a:ext cx="5243628" cy="4360293"/>
            </a:xfrm>
            <a:prstGeom prst="rect">
              <a:avLst/>
            </a:prstGeom>
            <a:noFill/>
            <a:ln>
              <a:noFill/>
            </a:ln>
          </p:spPr>
        </p:pic>
      </p:gr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43"/>
          <p:cNvSpPr txBox="1"/>
          <p:nvPr>
            <p:ph type="ctrTitle"/>
          </p:nvPr>
        </p:nvSpPr>
        <p:spPr>
          <a:xfrm>
            <a:off x="598100" y="251222"/>
            <a:ext cx="8222100" cy="83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AI21’s Jurassic-X</a:t>
            </a:r>
            <a:endParaRPr/>
          </a:p>
        </p:txBody>
      </p:sp>
      <p:sp>
        <p:nvSpPr>
          <p:cNvPr id="310" name="Google Shape;310;p43"/>
          <p:cNvSpPr txBox="1"/>
          <p:nvPr>
            <p:ph idx="1" type="subTitle"/>
          </p:nvPr>
        </p:nvSpPr>
        <p:spPr>
          <a:xfrm>
            <a:off x="564425" y="1090022"/>
            <a:ext cx="4562400" cy="712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Arial"/>
                <a:ea typeface="Arial"/>
                <a:cs typeface="Arial"/>
                <a:sym typeface="Arial"/>
              </a:rPr>
              <a:t>QA function</a:t>
            </a:r>
            <a:endParaRPr sz="1600">
              <a:latin typeface="Arial"/>
              <a:ea typeface="Arial"/>
              <a:cs typeface="Arial"/>
              <a:sym typeface="Arial"/>
            </a:endParaRPr>
          </a:p>
        </p:txBody>
      </p:sp>
      <p:pic>
        <p:nvPicPr>
          <p:cNvPr id="311" name="Google Shape;311;p43"/>
          <p:cNvPicPr preferRelativeResize="0"/>
          <p:nvPr/>
        </p:nvPicPr>
        <p:blipFill>
          <a:blip r:embed="rId3">
            <a:alphaModFix/>
          </a:blip>
          <a:stretch>
            <a:fillRect/>
          </a:stretch>
        </p:blipFill>
        <p:spPr>
          <a:xfrm>
            <a:off x="5396031" y="76200"/>
            <a:ext cx="3619725" cy="2427925"/>
          </a:xfrm>
          <a:prstGeom prst="rect">
            <a:avLst/>
          </a:prstGeom>
          <a:noFill/>
          <a:ln>
            <a:noFill/>
          </a:ln>
        </p:spPr>
      </p:pic>
      <p:pic>
        <p:nvPicPr>
          <p:cNvPr id="312" name="Google Shape;312;p43"/>
          <p:cNvPicPr preferRelativeResize="0"/>
          <p:nvPr/>
        </p:nvPicPr>
        <p:blipFill>
          <a:blip r:embed="rId4">
            <a:alphaModFix/>
          </a:blip>
          <a:stretch>
            <a:fillRect/>
          </a:stretch>
        </p:blipFill>
        <p:spPr>
          <a:xfrm>
            <a:off x="1225175" y="2569278"/>
            <a:ext cx="6321452" cy="249492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44"/>
          <p:cNvSpPr txBox="1"/>
          <p:nvPr>
            <p:ph type="ctrTitle"/>
          </p:nvPr>
        </p:nvSpPr>
        <p:spPr>
          <a:xfrm>
            <a:off x="598100" y="251222"/>
            <a:ext cx="8222100" cy="83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AI21’s Jurassic-X</a:t>
            </a:r>
            <a:endParaRPr/>
          </a:p>
        </p:txBody>
      </p:sp>
      <p:sp>
        <p:nvSpPr>
          <p:cNvPr id="318" name="Google Shape;318;p44"/>
          <p:cNvSpPr txBox="1"/>
          <p:nvPr>
            <p:ph idx="1" type="subTitle"/>
          </p:nvPr>
        </p:nvSpPr>
        <p:spPr>
          <a:xfrm>
            <a:off x="598100" y="1100727"/>
            <a:ext cx="4663200" cy="3122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Arial"/>
                <a:ea typeface="Arial"/>
                <a:cs typeface="Arial"/>
                <a:sym typeface="Arial"/>
              </a:rPr>
              <a:t>LF</a:t>
            </a:r>
            <a:r>
              <a:rPr lang="en" sz="1600">
                <a:latin typeface="Arial"/>
                <a:ea typeface="Arial"/>
                <a:cs typeface="Arial"/>
                <a:sym typeface="Arial"/>
              </a:rPr>
              <a:t>QA function</a:t>
            </a:r>
            <a:endParaRPr sz="1600">
              <a:latin typeface="Arial"/>
              <a:ea typeface="Arial"/>
              <a:cs typeface="Arial"/>
              <a:sym typeface="Arial"/>
            </a:endParaRPr>
          </a:p>
          <a:p>
            <a:pPr indent="0" lvl="0" marL="0" rtl="0" algn="l">
              <a:spcBef>
                <a:spcPts val="0"/>
              </a:spcBef>
              <a:spcAft>
                <a:spcPts val="0"/>
              </a:spcAft>
              <a:buNone/>
            </a:pPr>
            <a:r>
              <a:t/>
            </a:r>
            <a:endParaRPr sz="1600">
              <a:latin typeface="Arial"/>
              <a:ea typeface="Arial"/>
              <a:cs typeface="Arial"/>
              <a:sym typeface="Arial"/>
            </a:endParaRPr>
          </a:p>
          <a:p>
            <a:pPr indent="0" lvl="0" marL="0" rtl="0" algn="l">
              <a:spcBef>
                <a:spcPts val="0"/>
              </a:spcBef>
              <a:spcAft>
                <a:spcPts val="0"/>
              </a:spcAft>
              <a:buNone/>
            </a:pPr>
            <a:r>
              <a:rPr lang="en" sz="1600">
                <a:latin typeface="Arial"/>
                <a:ea typeface="Arial"/>
                <a:cs typeface="Arial"/>
                <a:sym typeface="Arial"/>
              </a:rPr>
              <a:t>“The best way these days to optimize performance for a given NLP task is usually to fine tune a pretrained LM…”</a:t>
            </a:r>
            <a:endParaRPr sz="1600">
              <a:latin typeface="Arial"/>
              <a:ea typeface="Arial"/>
              <a:cs typeface="Arial"/>
              <a:sym typeface="Arial"/>
            </a:endParaRPr>
          </a:p>
        </p:txBody>
      </p:sp>
      <p:pic>
        <p:nvPicPr>
          <p:cNvPr id="319" name="Google Shape;319;p44"/>
          <p:cNvPicPr preferRelativeResize="0"/>
          <p:nvPr/>
        </p:nvPicPr>
        <p:blipFill>
          <a:blip r:embed="rId3">
            <a:alphaModFix/>
          </a:blip>
          <a:stretch>
            <a:fillRect/>
          </a:stretch>
        </p:blipFill>
        <p:spPr>
          <a:xfrm>
            <a:off x="5396031" y="76200"/>
            <a:ext cx="3619725" cy="242792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45"/>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AI21’s Jurassic-X for LFQA</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grpSp>
        <p:nvGrpSpPr>
          <p:cNvPr id="325" name="Google Shape;325;p45"/>
          <p:cNvGrpSpPr/>
          <p:nvPr/>
        </p:nvGrpSpPr>
        <p:grpSpPr>
          <a:xfrm>
            <a:off x="431925" y="1304875"/>
            <a:ext cx="2628925" cy="3416400"/>
            <a:chOff x="431925" y="1304875"/>
            <a:chExt cx="2628925" cy="3416400"/>
          </a:xfrm>
        </p:grpSpPr>
        <p:sp>
          <p:nvSpPr>
            <p:cNvPr id="326" name="Google Shape;326;p45"/>
            <p:cNvSpPr txBox="1"/>
            <p:nvPr/>
          </p:nvSpPr>
          <p:spPr>
            <a:xfrm>
              <a:off x="431925" y="1304875"/>
              <a:ext cx="2628900" cy="464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45"/>
            <p:cNvSpPr/>
            <p:nvPr/>
          </p:nvSpPr>
          <p:spPr>
            <a:xfrm>
              <a:off x="431950" y="1304875"/>
              <a:ext cx="2628900" cy="34164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8" name="Google Shape;328;p45"/>
          <p:cNvSpPr txBox="1"/>
          <p:nvPr>
            <p:ph idx="4294967295" type="body"/>
          </p:nvPr>
        </p:nvSpPr>
        <p:spPr>
          <a:xfrm>
            <a:off x="506425" y="1304875"/>
            <a:ext cx="2494500" cy="46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Cons of fine tuning</a:t>
            </a:r>
            <a:endParaRPr>
              <a:solidFill>
                <a:schemeClr val="lt1"/>
              </a:solidFill>
            </a:endParaRPr>
          </a:p>
        </p:txBody>
      </p:sp>
      <p:sp>
        <p:nvSpPr>
          <p:cNvPr id="329" name="Google Shape;329;p45"/>
          <p:cNvSpPr txBox="1"/>
          <p:nvPr>
            <p:ph idx="4294967295" type="body"/>
          </p:nvPr>
        </p:nvSpPr>
        <p:spPr>
          <a:xfrm>
            <a:off x="508325" y="1850300"/>
            <a:ext cx="2478600" cy="279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“Catastrophic forgetting”: </a:t>
            </a:r>
            <a:r>
              <a:rPr lang="en" sz="1600"/>
              <a:t>performance degrades on other tasks</a:t>
            </a:r>
            <a:endParaRPr sz="1600"/>
          </a:p>
          <a:p>
            <a:pPr indent="0" lvl="0" marL="0" rtl="0" algn="l">
              <a:spcBef>
                <a:spcPts val="1600"/>
              </a:spcBef>
              <a:spcAft>
                <a:spcPts val="0"/>
              </a:spcAft>
              <a:buNone/>
            </a:pPr>
            <a:r>
              <a:rPr lang="en" sz="1600"/>
              <a:t>Too </a:t>
            </a:r>
            <a:r>
              <a:rPr lang="en" sz="1600"/>
              <a:t>expensive</a:t>
            </a:r>
            <a:r>
              <a:rPr lang="en" sz="1600"/>
              <a:t> to fine tune for lots of tasks and domains</a:t>
            </a:r>
            <a:endParaRPr sz="1600"/>
          </a:p>
          <a:p>
            <a:pPr indent="0" lvl="0" marL="0" rtl="0" algn="l">
              <a:spcBef>
                <a:spcPts val="1600"/>
              </a:spcBef>
              <a:spcAft>
                <a:spcPts val="1600"/>
              </a:spcAft>
              <a:buNone/>
            </a:pPr>
            <a:r>
              <a:rPr lang="en" sz="1600"/>
              <a:t>Need to fine tune just to increase the input length</a:t>
            </a:r>
            <a:endParaRPr sz="1600"/>
          </a:p>
        </p:txBody>
      </p:sp>
      <p:grpSp>
        <p:nvGrpSpPr>
          <p:cNvPr id="330" name="Google Shape;330;p45"/>
          <p:cNvGrpSpPr/>
          <p:nvPr/>
        </p:nvGrpSpPr>
        <p:grpSpPr>
          <a:xfrm>
            <a:off x="3320450" y="1304875"/>
            <a:ext cx="2632500" cy="3416400"/>
            <a:chOff x="3320450" y="1304875"/>
            <a:chExt cx="2632500" cy="3416400"/>
          </a:xfrm>
        </p:grpSpPr>
        <p:sp>
          <p:nvSpPr>
            <p:cNvPr id="331" name="Google Shape;331;p45"/>
            <p:cNvSpPr txBox="1"/>
            <p:nvPr/>
          </p:nvSpPr>
          <p:spPr>
            <a:xfrm>
              <a:off x="3324050" y="1304875"/>
              <a:ext cx="2628900" cy="464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45"/>
            <p:cNvSpPr/>
            <p:nvPr/>
          </p:nvSpPr>
          <p:spPr>
            <a:xfrm>
              <a:off x="3320450" y="1304875"/>
              <a:ext cx="2628900" cy="34164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3" name="Google Shape;333;p45"/>
          <p:cNvSpPr txBox="1"/>
          <p:nvPr>
            <p:ph idx="4294967295" type="body"/>
          </p:nvPr>
        </p:nvSpPr>
        <p:spPr>
          <a:xfrm>
            <a:off x="3389450" y="1304875"/>
            <a:ext cx="2494500" cy="46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J-X’s Goals</a:t>
            </a:r>
            <a:endParaRPr>
              <a:solidFill>
                <a:schemeClr val="lt1"/>
              </a:solidFill>
            </a:endParaRPr>
          </a:p>
        </p:txBody>
      </p:sp>
      <p:sp>
        <p:nvSpPr>
          <p:cNvPr id="334" name="Google Shape;334;p45"/>
          <p:cNvSpPr txBox="1"/>
          <p:nvPr>
            <p:ph idx="4294967295" type="body"/>
          </p:nvPr>
        </p:nvSpPr>
        <p:spPr>
          <a:xfrm>
            <a:off x="3396775" y="1850300"/>
            <a:ext cx="2478600" cy="279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Prevent forgetting, retain versatility</a:t>
            </a:r>
            <a:endParaRPr sz="1600"/>
          </a:p>
          <a:p>
            <a:pPr indent="0" lvl="0" marL="0" rtl="0" algn="l">
              <a:spcBef>
                <a:spcPts val="1600"/>
              </a:spcBef>
              <a:spcAft>
                <a:spcPts val="0"/>
              </a:spcAft>
              <a:buNone/>
            </a:pPr>
            <a:r>
              <a:rPr lang="en" sz="1600"/>
              <a:t>Extensibility</a:t>
            </a:r>
            <a:endParaRPr sz="1600"/>
          </a:p>
          <a:p>
            <a:pPr indent="0" lvl="0" marL="0" rtl="0" algn="l">
              <a:spcBef>
                <a:spcPts val="1600"/>
              </a:spcBef>
              <a:spcAft>
                <a:spcPts val="1600"/>
              </a:spcAft>
              <a:buNone/>
            </a:pPr>
            <a:r>
              <a:rPr lang="en" sz="1600"/>
              <a:t>Cheap training</a:t>
            </a:r>
            <a:endParaRPr sz="1600"/>
          </a:p>
        </p:txBody>
      </p:sp>
      <p:grpSp>
        <p:nvGrpSpPr>
          <p:cNvPr id="335" name="Google Shape;335;p45"/>
          <p:cNvGrpSpPr/>
          <p:nvPr/>
        </p:nvGrpSpPr>
        <p:grpSpPr>
          <a:xfrm>
            <a:off x="6212550" y="1304875"/>
            <a:ext cx="2632500" cy="3416400"/>
            <a:chOff x="6212550" y="1304875"/>
            <a:chExt cx="2632500" cy="3416400"/>
          </a:xfrm>
        </p:grpSpPr>
        <p:sp>
          <p:nvSpPr>
            <p:cNvPr id="336" name="Google Shape;336;p45"/>
            <p:cNvSpPr/>
            <p:nvPr/>
          </p:nvSpPr>
          <p:spPr>
            <a:xfrm>
              <a:off x="6215400" y="1304875"/>
              <a:ext cx="2628900" cy="34164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45"/>
            <p:cNvSpPr txBox="1"/>
            <p:nvPr/>
          </p:nvSpPr>
          <p:spPr>
            <a:xfrm>
              <a:off x="6212550" y="1304875"/>
              <a:ext cx="2632500" cy="464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8" name="Google Shape;338;p45"/>
          <p:cNvSpPr txBox="1"/>
          <p:nvPr>
            <p:ph idx="4294967295" type="body"/>
          </p:nvPr>
        </p:nvSpPr>
        <p:spPr>
          <a:xfrm>
            <a:off x="6272475" y="1304875"/>
            <a:ext cx="2494500" cy="46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Method</a:t>
            </a:r>
            <a:endParaRPr>
              <a:solidFill>
                <a:schemeClr val="lt1"/>
              </a:solidFill>
            </a:endParaRPr>
          </a:p>
        </p:txBody>
      </p:sp>
      <p:sp>
        <p:nvSpPr>
          <p:cNvPr id="339" name="Google Shape;339;p45"/>
          <p:cNvSpPr txBox="1"/>
          <p:nvPr>
            <p:ph idx="4294967295" type="body"/>
          </p:nvPr>
        </p:nvSpPr>
        <p:spPr>
          <a:xfrm>
            <a:off x="6286400" y="1850300"/>
            <a:ext cx="2478600" cy="279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Frozen readers</a:t>
            </a:r>
            <a:endParaRPr sz="1600"/>
          </a:p>
          <a:p>
            <a:pPr indent="0" lvl="0" marL="0" rtl="0" algn="l">
              <a:spcBef>
                <a:spcPts val="1600"/>
              </a:spcBef>
              <a:spcAft>
                <a:spcPts val="0"/>
              </a:spcAft>
              <a:buNone/>
            </a:pPr>
            <a:r>
              <a:rPr lang="en" sz="1600"/>
              <a:t>Recursive LMs</a:t>
            </a:r>
            <a:endParaRPr sz="1600"/>
          </a:p>
          <a:p>
            <a:pPr indent="0" lvl="0" marL="0" rtl="0" algn="l">
              <a:spcBef>
                <a:spcPts val="1600"/>
              </a:spcBef>
              <a:spcAft>
                <a:spcPts val="0"/>
              </a:spcAft>
              <a:buNone/>
            </a:pPr>
            <a:r>
              <a:t/>
            </a:r>
            <a:endParaRPr sz="1600"/>
          </a:p>
          <a:p>
            <a:pPr indent="0" lvl="0" marL="0" rtl="0" algn="l">
              <a:spcBef>
                <a:spcPts val="1600"/>
              </a:spcBef>
              <a:spcAft>
                <a:spcPts val="1600"/>
              </a:spcAft>
              <a:buNone/>
            </a:pPr>
            <a:r>
              <a:t/>
            </a:r>
            <a:endParaRPr sz="16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5"/>
                                        </p:tgtEl>
                                        <p:attrNameLst>
                                          <p:attrName>style.visibility</p:attrName>
                                        </p:attrNameLst>
                                      </p:cBhvr>
                                      <p:to>
                                        <p:strVal val="visible"/>
                                      </p:to>
                                    </p:set>
                                    <p:animEffect filter="fade" transition="in">
                                      <p:cBhvr>
                                        <p:cTn dur="1000"/>
                                        <p:tgtEl>
                                          <p:spTgt spid="325"/>
                                        </p:tgtEl>
                                      </p:cBhvr>
                                    </p:animEffect>
                                  </p:childTnLst>
                                </p:cTn>
                              </p:par>
                              <p:par>
                                <p:cTn fill="hold" nodeType="withEffect" presetClass="entr" presetID="10" presetSubtype="0">
                                  <p:stCondLst>
                                    <p:cond delay="0"/>
                                  </p:stCondLst>
                                  <p:childTnLst>
                                    <p:set>
                                      <p:cBhvr>
                                        <p:cTn dur="1" fill="hold">
                                          <p:stCondLst>
                                            <p:cond delay="0"/>
                                          </p:stCondLst>
                                        </p:cTn>
                                        <p:tgtEl>
                                          <p:spTgt spid="328"/>
                                        </p:tgtEl>
                                        <p:attrNameLst>
                                          <p:attrName>style.visibility</p:attrName>
                                        </p:attrNameLst>
                                      </p:cBhvr>
                                      <p:to>
                                        <p:strVal val="visible"/>
                                      </p:to>
                                    </p:set>
                                    <p:animEffect filter="fade" transition="in">
                                      <p:cBhvr>
                                        <p:cTn dur="1000"/>
                                        <p:tgtEl>
                                          <p:spTgt spid="32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9">
                                            <p:txEl>
                                              <p:pRg end="0" st="0"/>
                                            </p:txEl>
                                          </p:spTgt>
                                        </p:tgtEl>
                                        <p:attrNameLst>
                                          <p:attrName>style.visibility</p:attrName>
                                        </p:attrNameLst>
                                      </p:cBhvr>
                                      <p:to>
                                        <p:strVal val="visible"/>
                                      </p:to>
                                    </p:set>
                                    <p:animEffect filter="fade" transition="in">
                                      <p:cBhvr>
                                        <p:cTn dur="1000"/>
                                        <p:tgtEl>
                                          <p:spTgt spid="32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9">
                                            <p:txEl>
                                              <p:pRg end="1" st="1"/>
                                            </p:txEl>
                                          </p:spTgt>
                                        </p:tgtEl>
                                        <p:attrNameLst>
                                          <p:attrName>style.visibility</p:attrName>
                                        </p:attrNameLst>
                                      </p:cBhvr>
                                      <p:to>
                                        <p:strVal val="visible"/>
                                      </p:to>
                                    </p:set>
                                    <p:animEffect filter="fade" transition="in">
                                      <p:cBhvr>
                                        <p:cTn dur="1000"/>
                                        <p:tgtEl>
                                          <p:spTgt spid="32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9">
                                            <p:txEl>
                                              <p:pRg end="2" st="2"/>
                                            </p:txEl>
                                          </p:spTgt>
                                        </p:tgtEl>
                                        <p:attrNameLst>
                                          <p:attrName>style.visibility</p:attrName>
                                        </p:attrNameLst>
                                      </p:cBhvr>
                                      <p:to>
                                        <p:strVal val="visible"/>
                                      </p:to>
                                    </p:set>
                                    <p:animEffect filter="fade" transition="in">
                                      <p:cBhvr>
                                        <p:cTn dur="1000"/>
                                        <p:tgtEl>
                                          <p:spTgt spid="329">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0"/>
                                        </p:tgtEl>
                                        <p:attrNameLst>
                                          <p:attrName>style.visibility</p:attrName>
                                        </p:attrNameLst>
                                      </p:cBhvr>
                                      <p:to>
                                        <p:strVal val="visible"/>
                                      </p:to>
                                    </p:set>
                                    <p:animEffect filter="fade" transition="in">
                                      <p:cBhvr>
                                        <p:cTn dur="1000"/>
                                        <p:tgtEl>
                                          <p:spTgt spid="330"/>
                                        </p:tgtEl>
                                      </p:cBhvr>
                                    </p:animEffect>
                                  </p:childTnLst>
                                </p:cTn>
                              </p:par>
                              <p:par>
                                <p:cTn fill="hold" nodeType="withEffect" presetClass="entr" presetID="10" presetSubtype="0">
                                  <p:stCondLst>
                                    <p:cond delay="0"/>
                                  </p:stCondLst>
                                  <p:childTnLst>
                                    <p:set>
                                      <p:cBhvr>
                                        <p:cTn dur="1" fill="hold">
                                          <p:stCondLst>
                                            <p:cond delay="0"/>
                                          </p:stCondLst>
                                        </p:cTn>
                                        <p:tgtEl>
                                          <p:spTgt spid="333"/>
                                        </p:tgtEl>
                                        <p:attrNameLst>
                                          <p:attrName>style.visibility</p:attrName>
                                        </p:attrNameLst>
                                      </p:cBhvr>
                                      <p:to>
                                        <p:strVal val="visible"/>
                                      </p:to>
                                    </p:set>
                                    <p:animEffect filter="fade" transition="in">
                                      <p:cBhvr>
                                        <p:cTn dur="1000"/>
                                        <p:tgtEl>
                                          <p:spTgt spid="33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4"/>
                                        </p:tgtEl>
                                        <p:attrNameLst>
                                          <p:attrName>style.visibility</p:attrName>
                                        </p:attrNameLst>
                                      </p:cBhvr>
                                      <p:to>
                                        <p:strVal val="visible"/>
                                      </p:to>
                                    </p:set>
                                    <p:animEffect filter="fade" transition="in">
                                      <p:cBhvr>
                                        <p:cTn dur="1000"/>
                                        <p:tgtEl>
                                          <p:spTgt spid="33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5"/>
                                        </p:tgtEl>
                                        <p:attrNameLst>
                                          <p:attrName>style.visibility</p:attrName>
                                        </p:attrNameLst>
                                      </p:cBhvr>
                                      <p:to>
                                        <p:strVal val="visible"/>
                                      </p:to>
                                    </p:set>
                                    <p:animEffect filter="fade" transition="in">
                                      <p:cBhvr>
                                        <p:cTn dur="1000"/>
                                        <p:tgtEl>
                                          <p:spTgt spid="335"/>
                                        </p:tgtEl>
                                      </p:cBhvr>
                                    </p:animEffect>
                                  </p:childTnLst>
                                </p:cTn>
                              </p:par>
                              <p:par>
                                <p:cTn fill="hold" nodeType="withEffect" presetClass="entr" presetID="10" presetSubtype="0">
                                  <p:stCondLst>
                                    <p:cond delay="0"/>
                                  </p:stCondLst>
                                  <p:childTnLst>
                                    <p:set>
                                      <p:cBhvr>
                                        <p:cTn dur="1" fill="hold">
                                          <p:stCondLst>
                                            <p:cond delay="0"/>
                                          </p:stCondLst>
                                        </p:cTn>
                                        <p:tgtEl>
                                          <p:spTgt spid="338"/>
                                        </p:tgtEl>
                                        <p:attrNameLst>
                                          <p:attrName>style.visibility</p:attrName>
                                        </p:attrNameLst>
                                      </p:cBhvr>
                                      <p:to>
                                        <p:strVal val="visible"/>
                                      </p:to>
                                    </p:set>
                                    <p:animEffect filter="fade" transition="in">
                                      <p:cBhvr>
                                        <p:cTn dur="1000"/>
                                        <p:tgtEl>
                                          <p:spTgt spid="33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9">
                                            <p:txEl>
                                              <p:pRg end="0" st="0"/>
                                            </p:txEl>
                                          </p:spTgt>
                                        </p:tgtEl>
                                        <p:attrNameLst>
                                          <p:attrName>style.visibility</p:attrName>
                                        </p:attrNameLst>
                                      </p:cBhvr>
                                      <p:to>
                                        <p:strVal val="visible"/>
                                      </p:to>
                                    </p:set>
                                    <p:animEffect filter="fade" transition="in">
                                      <p:cBhvr>
                                        <p:cTn dur="2400"/>
                                        <p:tgtEl>
                                          <p:spTgt spid="33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9">
                                            <p:txEl>
                                              <p:pRg end="1" st="1"/>
                                            </p:txEl>
                                          </p:spTgt>
                                        </p:tgtEl>
                                        <p:attrNameLst>
                                          <p:attrName>style.visibility</p:attrName>
                                        </p:attrNameLst>
                                      </p:cBhvr>
                                      <p:to>
                                        <p:strVal val="visible"/>
                                      </p:to>
                                    </p:set>
                                    <p:animEffect filter="fade" transition="in">
                                      <p:cBhvr>
                                        <p:cTn dur="2400"/>
                                        <p:tgtEl>
                                          <p:spTgt spid="33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9">
                                            <p:txEl>
                                              <p:pRg end="2" st="2"/>
                                            </p:txEl>
                                          </p:spTgt>
                                        </p:tgtEl>
                                        <p:attrNameLst>
                                          <p:attrName>style.visibility</p:attrName>
                                        </p:attrNameLst>
                                      </p:cBhvr>
                                      <p:to>
                                        <p:strVal val="visible"/>
                                      </p:to>
                                    </p:set>
                                    <p:animEffect filter="fade" transition="in">
                                      <p:cBhvr>
                                        <p:cTn dur="2400"/>
                                        <p:tgtEl>
                                          <p:spTgt spid="339">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9">
                                            <p:txEl>
                                              <p:pRg end="3" st="3"/>
                                            </p:txEl>
                                          </p:spTgt>
                                        </p:tgtEl>
                                        <p:attrNameLst>
                                          <p:attrName>style.visibility</p:attrName>
                                        </p:attrNameLst>
                                      </p:cBhvr>
                                      <p:to>
                                        <p:strVal val="visible"/>
                                      </p:to>
                                    </p:set>
                                    <p:animEffect filter="fade" transition="in">
                                      <p:cBhvr>
                                        <p:cTn dur="2400"/>
                                        <p:tgtEl>
                                          <p:spTgt spid="339">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46"/>
          <p:cNvSpPr txBox="1"/>
          <p:nvPr>
            <p:ph type="ctrTitle"/>
          </p:nvPr>
        </p:nvSpPr>
        <p:spPr>
          <a:xfrm>
            <a:off x="598100" y="251222"/>
            <a:ext cx="8222100" cy="83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AI21’s Jurassic-X</a:t>
            </a:r>
            <a:endParaRPr/>
          </a:p>
        </p:txBody>
      </p:sp>
      <p:sp>
        <p:nvSpPr>
          <p:cNvPr id="345" name="Google Shape;345;p46"/>
          <p:cNvSpPr txBox="1"/>
          <p:nvPr>
            <p:ph idx="1" type="subTitle"/>
          </p:nvPr>
        </p:nvSpPr>
        <p:spPr>
          <a:xfrm>
            <a:off x="598100" y="1100727"/>
            <a:ext cx="4663200" cy="3122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Arial"/>
                <a:ea typeface="Arial"/>
                <a:cs typeface="Arial"/>
                <a:sym typeface="Arial"/>
              </a:rPr>
              <a:t>LFQA function</a:t>
            </a:r>
            <a:endParaRPr sz="1600">
              <a:latin typeface="Arial"/>
              <a:ea typeface="Arial"/>
              <a:cs typeface="Arial"/>
              <a:sym typeface="Arial"/>
            </a:endParaRPr>
          </a:p>
          <a:p>
            <a:pPr indent="0" lvl="0" marL="0" rtl="0" algn="l">
              <a:spcBef>
                <a:spcPts val="0"/>
              </a:spcBef>
              <a:spcAft>
                <a:spcPts val="0"/>
              </a:spcAft>
              <a:buNone/>
            </a:pPr>
            <a:r>
              <a:t/>
            </a:r>
            <a:endParaRPr sz="1600">
              <a:latin typeface="Arial"/>
              <a:ea typeface="Arial"/>
              <a:cs typeface="Arial"/>
              <a:sym typeface="Arial"/>
            </a:endParaRPr>
          </a:p>
          <a:p>
            <a:pPr indent="0" lvl="0" marL="0" rtl="0" algn="l">
              <a:spcBef>
                <a:spcPts val="0"/>
              </a:spcBef>
              <a:spcAft>
                <a:spcPts val="0"/>
              </a:spcAft>
              <a:buNone/>
            </a:pPr>
            <a:r>
              <a:rPr lang="en" sz="1600">
                <a:latin typeface="Arial"/>
                <a:ea typeface="Arial"/>
                <a:cs typeface="Arial"/>
                <a:sym typeface="Arial"/>
              </a:rPr>
              <a:t>A FROZEN LM READER FOR OPEN-DOMAIN QUESTION ANSWERING</a:t>
            </a:r>
            <a:endParaRPr sz="1600">
              <a:latin typeface="Arial"/>
              <a:ea typeface="Arial"/>
              <a:cs typeface="Arial"/>
              <a:sym typeface="Arial"/>
            </a:endParaRPr>
          </a:p>
          <a:p>
            <a:pPr indent="0" lvl="0" marL="0" rtl="0" algn="l">
              <a:spcBef>
                <a:spcPts val="0"/>
              </a:spcBef>
              <a:spcAft>
                <a:spcPts val="0"/>
              </a:spcAft>
              <a:buNone/>
            </a:pPr>
            <a:r>
              <a:rPr lang="en" sz="1600">
                <a:latin typeface="Arial"/>
                <a:ea typeface="Arial"/>
                <a:cs typeface="Arial"/>
                <a:sym typeface="Arial"/>
              </a:rPr>
              <a:t>In </a:t>
            </a:r>
            <a:r>
              <a:rPr i="1" lang="en" sz="1600">
                <a:latin typeface="Arial"/>
                <a:ea typeface="Arial"/>
                <a:cs typeface="Arial"/>
                <a:sym typeface="Arial"/>
              </a:rPr>
              <a:t>open book </a:t>
            </a:r>
            <a:r>
              <a:rPr lang="en" sz="1600">
                <a:latin typeface="Arial"/>
                <a:ea typeface="Arial"/>
                <a:cs typeface="Arial"/>
                <a:sym typeface="Arial"/>
              </a:rPr>
              <a:t>LFQA</a:t>
            </a:r>
            <a:endParaRPr sz="1600">
              <a:latin typeface="Arial"/>
              <a:ea typeface="Arial"/>
              <a:cs typeface="Arial"/>
              <a:sym typeface="Arial"/>
            </a:endParaRPr>
          </a:p>
          <a:p>
            <a:pPr indent="0" lvl="0" marL="0" rtl="0" algn="l">
              <a:spcBef>
                <a:spcPts val="0"/>
              </a:spcBef>
              <a:spcAft>
                <a:spcPts val="0"/>
              </a:spcAft>
              <a:buNone/>
            </a:pPr>
            <a:r>
              <a:t/>
            </a:r>
            <a:endParaRPr sz="1600">
              <a:latin typeface="Arial"/>
              <a:ea typeface="Arial"/>
              <a:cs typeface="Arial"/>
              <a:sym typeface="Arial"/>
            </a:endParaRPr>
          </a:p>
        </p:txBody>
      </p:sp>
      <p:pic>
        <p:nvPicPr>
          <p:cNvPr id="346" name="Google Shape;346;p46"/>
          <p:cNvPicPr preferRelativeResize="0"/>
          <p:nvPr/>
        </p:nvPicPr>
        <p:blipFill>
          <a:blip r:embed="rId3">
            <a:alphaModFix/>
          </a:blip>
          <a:stretch>
            <a:fillRect/>
          </a:stretch>
        </p:blipFill>
        <p:spPr>
          <a:xfrm>
            <a:off x="5396031" y="76200"/>
            <a:ext cx="3619725" cy="242792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pic>
        <p:nvPicPr>
          <p:cNvPr id="351" name="Google Shape;351;p47"/>
          <p:cNvPicPr preferRelativeResize="0"/>
          <p:nvPr/>
        </p:nvPicPr>
        <p:blipFill>
          <a:blip r:embed="rId3">
            <a:alphaModFix/>
          </a:blip>
          <a:stretch>
            <a:fillRect/>
          </a:stretch>
        </p:blipFill>
        <p:spPr>
          <a:xfrm>
            <a:off x="4288625" y="1797125"/>
            <a:ext cx="4855375" cy="3193975"/>
          </a:xfrm>
          <a:prstGeom prst="rect">
            <a:avLst/>
          </a:prstGeom>
          <a:noFill/>
          <a:ln>
            <a:noFill/>
          </a:ln>
        </p:spPr>
      </p:pic>
      <p:pic>
        <p:nvPicPr>
          <p:cNvPr id="352" name="Google Shape;352;p47"/>
          <p:cNvPicPr preferRelativeResize="0"/>
          <p:nvPr/>
        </p:nvPicPr>
        <p:blipFill>
          <a:blip r:embed="rId4">
            <a:alphaModFix/>
          </a:blip>
          <a:stretch>
            <a:fillRect/>
          </a:stretch>
        </p:blipFill>
        <p:spPr>
          <a:xfrm>
            <a:off x="76200" y="10975"/>
            <a:ext cx="3882976" cy="3650375"/>
          </a:xfrm>
          <a:prstGeom prst="rect">
            <a:avLst/>
          </a:prstGeom>
          <a:noFill/>
          <a:ln>
            <a:noFill/>
          </a:ln>
        </p:spPr>
      </p:pic>
      <p:sp>
        <p:nvSpPr>
          <p:cNvPr id="353" name="Google Shape;353;p47"/>
          <p:cNvSpPr/>
          <p:nvPr/>
        </p:nvSpPr>
        <p:spPr>
          <a:xfrm>
            <a:off x="4239650" y="2747325"/>
            <a:ext cx="3155400" cy="2396400"/>
          </a:xfrm>
          <a:prstGeom prst="ellipse">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i="1" lang="en" sz="3900">
                <a:solidFill>
                  <a:srgbClr val="FF0000"/>
                </a:solidFill>
              </a:rPr>
              <a:t>Retriever</a:t>
            </a:r>
            <a:endParaRPr i="1" sz="3900">
              <a:solidFill>
                <a:srgbClr val="FF0000"/>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pic>
        <p:nvPicPr>
          <p:cNvPr id="358" name="Google Shape;358;p48"/>
          <p:cNvPicPr preferRelativeResize="0"/>
          <p:nvPr/>
        </p:nvPicPr>
        <p:blipFill>
          <a:blip r:embed="rId3">
            <a:alphaModFix/>
          </a:blip>
          <a:stretch>
            <a:fillRect/>
          </a:stretch>
        </p:blipFill>
        <p:spPr>
          <a:xfrm>
            <a:off x="4288625" y="1797125"/>
            <a:ext cx="4855375" cy="3193975"/>
          </a:xfrm>
          <a:prstGeom prst="rect">
            <a:avLst/>
          </a:prstGeom>
          <a:noFill/>
          <a:ln>
            <a:noFill/>
          </a:ln>
        </p:spPr>
      </p:pic>
      <p:pic>
        <p:nvPicPr>
          <p:cNvPr id="359" name="Google Shape;359;p48"/>
          <p:cNvPicPr preferRelativeResize="0"/>
          <p:nvPr/>
        </p:nvPicPr>
        <p:blipFill>
          <a:blip r:embed="rId4">
            <a:alphaModFix/>
          </a:blip>
          <a:stretch>
            <a:fillRect/>
          </a:stretch>
        </p:blipFill>
        <p:spPr>
          <a:xfrm>
            <a:off x="76200" y="10975"/>
            <a:ext cx="3882976" cy="3650375"/>
          </a:xfrm>
          <a:prstGeom prst="rect">
            <a:avLst/>
          </a:prstGeom>
          <a:noFill/>
          <a:ln>
            <a:noFill/>
          </a:ln>
        </p:spPr>
      </p:pic>
      <p:sp>
        <p:nvSpPr>
          <p:cNvPr id="360" name="Google Shape;360;p48"/>
          <p:cNvSpPr/>
          <p:nvPr/>
        </p:nvSpPr>
        <p:spPr>
          <a:xfrm>
            <a:off x="4239650" y="2747325"/>
            <a:ext cx="3155400" cy="2396400"/>
          </a:xfrm>
          <a:prstGeom prst="ellipse">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i="1" lang="en" sz="3900">
                <a:solidFill>
                  <a:srgbClr val="FF0000"/>
                </a:solidFill>
              </a:rPr>
              <a:t>Retriever</a:t>
            </a:r>
            <a:endParaRPr i="1" sz="3900">
              <a:solidFill>
                <a:srgbClr val="FF0000"/>
              </a:solidFill>
            </a:endParaRPr>
          </a:p>
        </p:txBody>
      </p:sp>
      <p:sp>
        <p:nvSpPr>
          <p:cNvPr id="361" name="Google Shape;361;p48"/>
          <p:cNvSpPr/>
          <p:nvPr/>
        </p:nvSpPr>
        <p:spPr>
          <a:xfrm>
            <a:off x="1290175" y="4262100"/>
            <a:ext cx="2608500" cy="729000"/>
          </a:xfrm>
          <a:prstGeom prst="wedgeRectCallout">
            <a:avLst>
              <a:gd fmla="val -48193" name="adj1"/>
              <a:gd fmla="val -244571" name="adj2"/>
            </a:avLst>
          </a:prstGeom>
          <a:solidFill>
            <a:schemeClr val="lt1"/>
          </a:solid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Used a successful base </a:t>
            </a:r>
            <a:r>
              <a:rPr lang="en"/>
              <a:t>retriever:</a:t>
            </a:r>
            <a:r>
              <a:rPr lang="en"/>
              <a:t> </a:t>
            </a:r>
            <a:r>
              <a:rPr lang="en"/>
              <a:t>Spider-NQ + BM25</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pic>
        <p:nvPicPr>
          <p:cNvPr id="366" name="Google Shape;366;p49"/>
          <p:cNvPicPr preferRelativeResize="0"/>
          <p:nvPr/>
        </p:nvPicPr>
        <p:blipFill>
          <a:blip r:embed="rId3">
            <a:alphaModFix/>
          </a:blip>
          <a:stretch>
            <a:fillRect/>
          </a:stretch>
        </p:blipFill>
        <p:spPr>
          <a:xfrm>
            <a:off x="4288625" y="1797125"/>
            <a:ext cx="4855375" cy="3193975"/>
          </a:xfrm>
          <a:prstGeom prst="rect">
            <a:avLst/>
          </a:prstGeom>
          <a:noFill/>
          <a:ln>
            <a:noFill/>
          </a:ln>
        </p:spPr>
      </p:pic>
      <p:pic>
        <p:nvPicPr>
          <p:cNvPr id="367" name="Google Shape;367;p49"/>
          <p:cNvPicPr preferRelativeResize="0"/>
          <p:nvPr/>
        </p:nvPicPr>
        <p:blipFill>
          <a:blip r:embed="rId4">
            <a:alphaModFix/>
          </a:blip>
          <a:stretch>
            <a:fillRect/>
          </a:stretch>
        </p:blipFill>
        <p:spPr>
          <a:xfrm>
            <a:off x="76200" y="10975"/>
            <a:ext cx="3882976" cy="3650375"/>
          </a:xfrm>
          <a:prstGeom prst="rect">
            <a:avLst/>
          </a:prstGeom>
          <a:noFill/>
          <a:ln>
            <a:noFill/>
          </a:ln>
        </p:spPr>
      </p:pic>
      <p:sp>
        <p:nvSpPr>
          <p:cNvPr id="368" name="Google Shape;368;p49"/>
          <p:cNvSpPr/>
          <p:nvPr/>
        </p:nvSpPr>
        <p:spPr>
          <a:xfrm>
            <a:off x="4239650" y="2747325"/>
            <a:ext cx="3155400" cy="2396400"/>
          </a:xfrm>
          <a:prstGeom prst="ellipse">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i="1" lang="en" sz="3900">
                <a:solidFill>
                  <a:srgbClr val="FF0000"/>
                </a:solidFill>
              </a:rPr>
              <a:t>Retriever</a:t>
            </a:r>
            <a:endParaRPr i="1" sz="3900">
              <a:solidFill>
                <a:srgbClr val="FF0000"/>
              </a:solidFill>
            </a:endParaRPr>
          </a:p>
        </p:txBody>
      </p:sp>
      <p:sp>
        <p:nvSpPr>
          <p:cNvPr id="369" name="Google Shape;369;p49"/>
          <p:cNvSpPr/>
          <p:nvPr/>
        </p:nvSpPr>
        <p:spPr>
          <a:xfrm>
            <a:off x="1404650" y="4262150"/>
            <a:ext cx="2031300" cy="729000"/>
          </a:xfrm>
          <a:prstGeom prst="wedgeRectCallout">
            <a:avLst>
              <a:gd fmla="val -46250" name="adj1"/>
              <a:gd fmla="val -275501" name="adj2"/>
            </a:avLst>
          </a:prstGeom>
          <a:solidFill>
            <a:schemeClr val="lt1"/>
          </a:solid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100 docs are too long for an off-the-shelf huge LM</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pic>
        <p:nvPicPr>
          <p:cNvPr id="374" name="Google Shape;374;p50"/>
          <p:cNvPicPr preferRelativeResize="0"/>
          <p:nvPr/>
        </p:nvPicPr>
        <p:blipFill>
          <a:blip r:embed="rId3">
            <a:alphaModFix/>
          </a:blip>
          <a:stretch>
            <a:fillRect/>
          </a:stretch>
        </p:blipFill>
        <p:spPr>
          <a:xfrm>
            <a:off x="4288625" y="1797125"/>
            <a:ext cx="4855375" cy="3193975"/>
          </a:xfrm>
          <a:prstGeom prst="rect">
            <a:avLst/>
          </a:prstGeom>
          <a:noFill/>
          <a:ln>
            <a:noFill/>
          </a:ln>
        </p:spPr>
      </p:pic>
      <p:pic>
        <p:nvPicPr>
          <p:cNvPr id="375" name="Google Shape;375;p50"/>
          <p:cNvPicPr preferRelativeResize="0"/>
          <p:nvPr/>
        </p:nvPicPr>
        <p:blipFill>
          <a:blip r:embed="rId4">
            <a:alphaModFix/>
          </a:blip>
          <a:stretch>
            <a:fillRect/>
          </a:stretch>
        </p:blipFill>
        <p:spPr>
          <a:xfrm>
            <a:off x="76200" y="10975"/>
            <a:ext cx="3882976" cy="3650375"/>
          </a:xfrm>
          <a:prstGeom prst="rect">
            <a:avLst/>
          </a:prstGeom>
          <a:noFill/>
          <a:ln>
            <a:noFill/>
          </a:ln>
        </p:spPr>
      </p:pic>
      <p:sp>
        <p:nvSpPr>
          <p:cNvPr id="376" name="Google Shape;376;p50"/>
          <p:cNvSpPr/>
          <p:nvPr/>
        </p:nvSpPr>
        <p:spPr>
          <a:xfrm>
            <a:off x="4239650" y="2747325"/>
            <a:ext cx="3155400" cy="2396400"/>
          </a:xfrm>
          <a:prstGeom prst="ellipse">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i="1" lang="en" sz="3900">
                <a:solidFill>
                  <a:srgbClr val="FF0000"/>
                </a:solidFill>
              </a:rPr>
              <a:t>Retriever</a:t>
            </a:r>
            <a:endParaRPr i="1" sz="3900">
              <a:solidFill>
                <a:srgbClr val="FF0000"/>
              </a:solidFill>
            </a:endParaRPr>
          </a:p>
        </p:txBody>
      </p:sp>
      <p:sp>
        <p:nvSpPr>
          <p:cNvPr id="377" name="Google Shape;377;p50"/>
          <p:cNvSpPr/>
          <p:nvPr/>
        </p:nvSpPr>
        <p:spPr>
          <a:xfrm>
            <a:off x="4500200" y="470675"/>
            <a:ext cx="2417400" cy="1210500"/>
          </a:xfrm>
          <a:prstGeom prst="wedgeRectCallout">
            <a:avLst>
              <a:gd fmla="val -103289" name="adj1"/>
              <a:gd fmla="val 51177" name="adj2"/>
            </a:avLst>
          </a:prstGeom>
          <a:solidFill>
            <a:schemeClr val="lt1"/>
          </a:solid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Train a </a:t>
            </a:r>
            <a:r>
              <a:rPr i="1" lang="en"/>
              <a:t>small</a:t>
            </a:r>
            <a:r>
              <a:rPr lang="en"/>
              <a:t> re-ranker (BERT-base, 110M params) to fit the best docs into LM’s input length</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pic>
        <p:nvPicPr>
          <p:cNvPr id="382" name="Google Shape;382;p51"/>
          <p:cNvPicPr preferRelativeResize="0"/>
          <p:nvPr/>
        </p:nvPicPr>
        <p:blipFill>
          <a:blip r:embed="rId3">
            <a:alphaModFix/>
          </a:blip>
          <a:stretch>
            <a:fillRect/>
          </a:stretch>
        </p:blipFill>
        <p:spPr>
          <a:xfrm>
            <a:off x="4288625" y="1797125"/>
            <a:ext cx="4855375" cy="3193975"/>
          </a:xfrm>
          <a:prstGeom prst="rect">
            <a:avLst/>
          </a:prstGeom>
          <a:noFill/>
          <a:ln>
            <a:noFill/>
          </a:ln>
        </p:spPr>
      </p:pic>
      <p:pic>
        <p:nvPicPr>
          <p:cNvPr id="383" name="Google Shape;383;p51"/>
          <p:cNvPicPr preferRelativeResize="0"/>
          <p:nvPr/>
        </p:nvPicPr>
        <p:blipFill>
          <a:blip r:embed="rId4">
            <a:alphaModFix/>
          </a:blip>
          <a:stretch>
            <a:fillRect/>
          </a:stretch>
        </p:blipFill>
        <p:spPr>
          <a:xfrm>
            <a:off x="76200" y="10975"/>
            <a:ext cx="3882976" cy="3650375"/>
          </a:xfrm>
          <a:prstGeom prst="rect">
            <a:avLst/>
          </a:prstGeom>
          <a:noFill/>
          <a:ln>
            <a:noFill/>
          </a:ln>
        </p:spPr>
      </p:pic>
      <p:sp>
        <p:nvSpPr>
          <p:cNvPr id="384" name="Google Shape;384;p51"/>
          <p:cNvSpPr/>
          <p:nvPr/>
        </p:nvSpPr>
        <p:spPr>
          <a:xfrm>
            <a:off x="4131777" y="85775"/>
            <a:ext cx="2325600" cy="957000"/>
          </a:xfrm>
          <a:prstGeom prst="wedgeRectCallout">
            <a:avLst>
              <a:gd fmla="val -79091" name="adj1"/>
              <a:gd fmla="val 27001" name="adj2"/>
            </a:avLst>
          </a:prstGeom>
          <a:solidFill>
            <a:schemeClr val="lt1"/>
          </a:solid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Use a huge pretrained Seq2Seq LM, Jurassic-1 (7B/17B params)</a:t>
            </a:r>
            <a:endParaRPr/>
          </a:p>
        </p:txBody>
      </p:sp>
      <p:sp>
        <p:nvSpPr>
          <p:cNvPr id="385" name="Google Shape;385;p51"/>
          <p:cNvSpPr/>
          <p:nvPr/>
        </p:nvSpPr>
        <p:spPr>
          <a:xfrm>
            <a:off x="5651400" y="1693875"/>
            <a:ext cx="3381600" cy="1316400"/>
          </a:xfrm>
          <a:prstGeom prst="ellipse">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i="1" lang="en" sz="3900">
                <a:solidFill>
                  <a:srgbClr val="FF0000"/>
                </a:solidFill>
              </a:rPr>
              <a:t>Reader</a:t>
            </a:r>
            <a:endParaRPr i="1" sz="3900">
              <a:solidFill>
                <a:srgbClr val="FF0000"/>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16"/>
          <p:cNvSpPr txBox="1"/>
          <p:nvPr>
            <p:ph type="ctrTitle"/>
          </p:nvPr>
        </p:nvSpPr>
        <p:spPr>
          <a:xfrm>
            <a:off x="598100" y="175022"/>
            <a:ext cx="8222100" cy="83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Transfer Learning</a:t>
            </a:r>
            <a:endParaRPr/>
          </a:p>
        </p:txBody>
      </p:sp>
      <p:sp>
        <p:nvSpPr>
          <p:cNvPr id="106" name="Google Shape;106;p16"/>
          <p:cNvSpPr txBox="1"/>
          <p:nvPr>
            <p:ph idx="1" type="subTitle"/>
          </p:nvPr>
        </p:nvSpPr>
        <p:spPr>
          <a:xfrm>
            <a:off x="598088" y="2715913"/>
            <a:ext cx="8222100" cy="43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107" name="Google Shape;107;p16"/>
          <p:cNvPicPr preferRelativeResize="0"/>
          <p:nvPr/>
        </p:nvPicPr>
        <p:blipFill>
          <a:blip r:embed="rId3">
            <a:alphaModFix/>
          </a:blip>
          <a:stretch>
            <a:fillRect/>
          </a:stretch>
        </p:blipFill>
        <p:spPr>
          <a:xfrm>
            <a:off x="117700" y="1134425"/>
            <a:ext cx="8833850" cy="359590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pic>
        <p:nvPicPr>
          <p:cNvPr id="390" name="Google Shape;390;p52"/>
          <p:cNvPicPr preferRelativeResize="0"/>
          <p:nvPr/>
        </p:nvPicPr>
        <p:blipFill>
          <a:blip r:embed="rId3">
            <a:alphaModFix/>
          </a:blip>
          <a:stretch>
            <a:fillRect/>
          </a:stretch>
        </p:blipFill>
        <p:spPr>
          <a:xfrm>
            <a:off x="4288625" y="1797125"/>
            <a:ext cx="4855375" cy="3193975"/>
          </a:xfrm>
          <a:prstGeom prst="rect">
            <a:avLst/>
          </a:prstGeom>
          <a:noFill/>
          <a:ln>
            <a:noFill/>
          </a:ln>
        </p:spPr>
      </p:pic>
      <p:pic>
        <p:nvPicPr>
          <p:cNvPr id="391" name="Google Shape;391;p52"/>
          <p:cNvPicPr preferRelativeResize="0"/>
          <p:nvPr/>
        </p:nvPicPr>
        <p:blipFill>
          <a:blip r:embed="rId4">
            <a:alphaModFix/>
          </a:blip>
          <a:stretch>
            <a:fillRect/>
          </a:stretch>
        </p:blipFill>
        <p:spPr>
          <a:xfrm>
            <a:off x="76200" y="10975"/>
            <a:ext cx="3882976" cy="3650375"/>
          </a:xfrm>
          <a:prstGeom prst="rect">
            <a:avLst/>
          </a:prstGeom>
          <a:noFill/>
          <a:ln>
            <a:noFill/>
          </a:ln>
        </p:spPr>
      </p:pic>
      <p:sp>
        <p:nvSpPr>
          <p:cNvPr id="392" name="Google Shape;392;p52"/>
          <p:cNvSpPr/>
          <p:nvPr/>
        </p:nvSpPr>
        <p:spPr>
          <a:xfrm>
            <a:off x="4131777" y="85775"/>
            <a:ext cx="2325600" cy="957000"/>
          </a:xfrm>
          <a:prstGeom prst="wedgeRectCallout">
            <a:avLst>
              <a:gd fmla="val -79091" name="adj1"/>
              <a:gd fmla="val 27001" name="adj2"/>
            </a:avLst>
          </a:prstGeom>
          <a:solidFill>
            <a:schemeClr val="lt1"/>
          </a:solid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Use a huge pretrained Seq2Seq LM, Jurassic-1 (7B/17B params)</a:t>
            </a:r>
            <a:endParaRPr/>
          </a:p>
        </p:txBody>
      </p:sp>
      <p:sp>
        <p:nvSpPr>
          <p:cNvPr id="393" name="Google Shape;393;p52"/>
          <p:cNvSpPr/>
          <p:nvPr/>
        </p:nvSpPr>
        <p:spPr>
          <a:xfrm>
            <a:off x="5651400" y="1693875"/>
            <a:ext cx="3381600" cy="1316400"/>
          </a:xfrm>
          <a:prstGeom prst="ellipse">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i="1" lang="en" sz="3900">
                <a:solidFill>
                  <a:srgbClr val="FF0000"/>
                </a:solidFill>
              </a:rPr>
              <a:t>Reader</a:t>
            </a:r>
            <a:endParaRPr i="1" sz="3900">
              <a:solidFill>
                <a:srgbClr val="FF0000"/>
              </a:solidFill>
            </a:endParaRPr>
          </a:p>
        </p:txBody>
      </p:sp>
      <p:sp>
        <p:nvSpPr>
          <p:cNvPr id="394" name="Google Shape;394;p52"/>
          <p:cNvSpPr/>
          <p:nvPr/>
        </p:nvSpPr>
        <p:spPr>
          <a:xfrm>
            <a:off x="4131777" y="1228775"/>
            <a:ext cx="2325600" cy="957000"/>
          </a:xfrm>
          <a:prstGeom prst="wedgeRectCallout">
            <a:avLst>
              <a:gd fmla="val -88935" name="adj1"/>
              <a:gd fmla="val -51322" name="adj2"/>
            </a:avLst>
          </a:prstGeom>
          <a:solidFill>
            <a:schemeClr val="lt1"/>
          </a:solid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The reader is </a:t>
            </a:r>
            <a:r>
              <a:rPr i="1" lang="en"/>
              <a:t>prompted</a:t>
            </a:r>
            <a:r>
              <a:rPr lang="en"/>
              <a:t> to extract an answer</a:t>
            </a:r>
            <a:r>
              <a:rPr lang="en"/>
              <a:t> </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sp>
        <p:nvSpPr>
          <p:cNvPr id="399" name="Google Shape;399;p53"/>
          <p:cNvSpPr txBox="1"/>
          <p:nvPr>
            <p:ph type="ctrTitle"/>
          </p:nvPr>
        </p:nvSpPr>
        <p:spPr>
          <a:xfrm>
            <a:off x="598100" y="416022"/>
            <a:ext cx="8222100" cy="83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900"/>
              <a:t>Does the re-ranker help?</a:t>
            </a:r>
            <a:endParaRPr sz="3900"/>
          </a:p>
        </p:txBody>
      </p:sp>
      <p:sp>
        <p:nvSpPr>
          <p:cNvPr id="400" name="Google Shape;400;p53"/>
          <p:cNvSpPr txBox="1"/>
          <p:nvPr>
            <p:ph idx="1" type="subTitle"/>
          </p:nvPr>
        </p:nvSpPr>
        <p:spPr>
          <a:xfrm>
            <a:off x="598088" y="2563513"/>
            <a:ext cx="8222100" cy="43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401" name="Google Shape;401;p53"/>
          <p:cNvPicPr preferRelativeResize="0"/>
          <p:nvPr/>
        </p:nvPicPr>
        <p:blipFill rotWithShape="1">
          <a:blip r:embed="rId3">
            <a:alphaModFix/>
          </a:blip>
          <a:srcRect b="0" l="0" r="0" t="36872"/>
          <a:stretch/>
        </p:blipFill>
        <p:spPr>
          <a:xfrm>
            <a:off x="238425" y="2024705"/>
            <a:ext cx="8789051" cy="1066800"/>
          </a:xfrm>
          <a:prstGeom prst="rect">
            <a:avLst/>
          </a:prstGeom>
          <a:noFill/>
          <a:ln>
            <a:noFill/>
          </a:ln>
        </p:spPr>
      </p:pic>
      <p:pic>
        <p:nvPicPr>
          <p:cNvPr id="402" name="Google Shape;402;p53"/>
          <p:cNvPicPr preferRelativeResize="0"/>
          <p:nvPr/>
        </p:nvPicPr>
        <p:blipFill>
          <a:blip r:embed="rId4">
            <a:alphaModFix/>
          </a:blip>
          <a:stretch>
            <a:fillRect/>
          </a:stretch>
        </p:blipFill>
        <p:spPr>
          <a:xfrm>
            <a:off x="228600" y="2024712"/>
            <a:ext cx="8839201" cy="389011"/>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
        <p:nvSpPr>
          <p:cNvPr id="407" name="Google Shape;407;p54"/>
          <p:cNvSpPr txBox="1"/>
          <p:nvPr>
            <p:ph type="ctrTitle"/>
          </p:nvPr>
        </p:nvSpPr>
        <p:spPr>
          <a:xfrm>
            <a:off x="598100" y="416022"/>
            <a:ext cx="8222100" cy="83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900"/>
              <a:t>Exact Match Performance</a:t>
            </a:r>
            <a:endParaRPr sz="3900"/>
          </a:p>
        </p:txBody>
      </p:sp>
      <p:sp>
        <p:nvSpPr>
          <p:cNvPr id="408" name="Google Shape;408;p54"/>
          <p:cNvSpPr txBox="1"/>
          <p:nvPr>
            <p:ph idx="1" type="subTitle"/>
          </p:nvPr>
        </p:nvSpPr>
        <p:spPr>
          <a:xfrm>
            <a:off x="598088" y="2944513"/>
            <a:ext cx="8222100" cy="43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409" name="Google Shape;409;p54"/>
          <p:cNvPicPr preferRelativeResize="0"/>
          <p:nvPr/>
        </p:nvPicPr>
        <p:blipFill rotWithShape="1">
          <a:blip r:embed="rId3">
            <a:alphaModFix/>
          </a:blip>
          <a:srcRect b="51793" l="0" r="0" t="0"/>
          <a:stretch/>
        </p:blipFill>
        <p:spPr>
          <a:xfrm>
            <a:off x="152400" y="1766950"/>
            <a:ext cx="8866425" cy="1554225"/>
          </a:xfrm>
          <a:prstGeom prst="rect">
            <a:avLst/>
          </a:prstGeom>
          <a:noFill/>
          <a:ln>
            <a:noFill/>
          </a:ln>
        </p:spPr>
      </p:pic>
      <p:pic>
        <p:nvPicPr>
          <p:cNvPr id="410" name="Google Shape;410;p54"/>
          <p:cNvPicPr preferRelativeResize="0"/>
          <p:nvPr/>
        </p:nvPicPr>
        <p:blipFill>
          <a:blip r:embed="rId4">
            <a:alphaModFix/>
          </a:blip>
          <a:stretch>
            <a:fillRect/>
          </a:stretch>
        </p:blipFill>
        <p:spPr>
          <a:xfrm>
            <a:off x="152400" y="2195175"/>
            <a:ext cx="8866426" cy="117361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sp>
        <p:nvSpPr>
          <p:cNvPr id="415" name="Google Shape;415;p55"/>
          <p:cNvSpPr txBox="1"/>
          <p:nvPr>
            <p:ph type="ctrTitle"/>
          </p:nvPr>
        </p:nvSpPr>
        <p:spPr>
          <a:xfrm>
            <a:off x="598100" y="251222"/>
            <a:ext cx="8222100" cy="83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AI21’s Jurassic-X</a:t>
            </a:r>
            <a:endParaRPr/>
          </a:p>
        </p:txBody>
      </p:sp>
      <p:sp>
        <p:nvSpPr>
          <p:cNvPr id="416" name="Google Shape;416;p55"/>
          <p:cNvSpPr txBox="1"/>
          <p:nvPr>
            <p:ph idx="1" type="subTitle"/>
          </p:nvPr>
        </p:nvSpPr>
        <p:spPr>
          <a:xfrm>
            <a:off x="598100" y="1100727"/>
            <a:ext cx="4663200" cy="3122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Arial"/>
                <a:ea typeface="Arial"/>
                <a:cs typeface="Arial"/>
                <a:sym typeface="Arial"/>
              </a:rPr>
              <a:t>LFQA function</a:t>
            </a:r>
            <a:endParaRPr sz="1600">
              <a:latin typeface="Arial"/>
              <a:ea typeface="Arial"/>
              <a:cs typeface="Arial"/>
              <a:sym typeface="Arial"/>
            </a:endParaRPr>
          </a:p>
          <a:p>
            <a:pPr indent="0" lvl="0" marL="0" rtl="0" algn="l">
              <a:spcBef>
                <a:spcPts val="0"/>
              </a:spcBef>
              <a:spcAft>
                <a:spcPts val="0"/>
              </a:spcAft>
              <a:buNone/>
            </a:pPr>
            <a:r>
              <a:t/>
            </a:r>
            <a:endParaRPr sz="1600">
              <a:latin typeface="Arial"/>
              <a:ea typeface="Arial"/>
              <a:cs typeface="Arial"/>
              <a:sym typeface="Arial"/>
            </a:endParaRPr>
          </a:p>
          <a:p>
            <a:pPr indent="0" lvl="0" marL="0" rtl="0" algn="l">
              <a:spcBef>
                <a:spcPts val="0"/>
              </a:spcBef>
              <a:spcAft>
                <a:spcPts val="0"/>
              </a:spcAft>
              <a:buNone/>
            </a:pPr>
            <a:r>
              <a:rPr lang="en" sz="1600">
                <a:latin typeface="Arial"/>
                <a:ea typeface="Arial"/>
                <a:cs typeface="Arial"/>
                <a:sym typeface="Arial"/>
              </a:rPr>
              <a:t>RECURSIVELY APPLYING A FROZEN LM</a:t>
            </a:r>
            <a:endParaRPr sz="1600">
              <a:latin typeface="Arial"/>
              <a:ea typeface="Arial"/>
              <a:cs typeface="Arial"/>
              <a:sym typeface="Arial"/>
            </a:endParaRPr>
          </a:p>
          <a:p>
            <a:pPr indent="0" lvl="0" marL="0" rtl="0" algn="l">
              <a:spcBef>
                <a:spcPts val="0"/>
              </a:spcBef>
              <a:spcAft>
                <a:spcPts val="0"/>
              </a:spcAft>
              <a:buNone/>
            </a:pPr>
            <a:r>
              <a:t/>
            </a:r>
            <a:endParaRPr sz="1600">
              <a:latin typeface="Arial"/>
              <a:ea typeface="Arial"/>
              <a:cs typeface="Arial"/>
              <a:sym typeface="Arial"/>
            </a:endParaRPr>
          </a:p>
          <a:p>
            <a:pPr indent="0" lvl="0" marL="0" rtl="0" algn="l">
              <a:spcBef>
                <a:spcPts val="0"/>
              </a:spcBef>
              <a:spcAft>
                <a:spcPts val="0"/>
              </a:spcAft>
              <a:buNone/>
            </a:pPr>
            <a:r>
              <a:rPr lang="en" sz="1600">
                <a:latin typeface="Arial"/>
                <a:ea typeface="Arial"/>
                <a:cs typeface="Arial"/>
                <a:sym typeface="Arial"/>
              </a:rPr>
              <a:t>In </a:t>
            </a:r>
            <a:r>
              <a:rPr i="1" lang="en" sz="1600">
                <a:latin typeface="Arial"/>
                <a:ea typeface="Arial"/>
                <a:cs typeface="Arial"/>
                <a:sym typeface="Arial"/>
              </a:rPr>
              <a:t>closed book </a:t>
            </a:r>
            <a:r>
              <a:rPr lang="en" sz="1600">
                <a:latin typeface="Arial"/>
                <a:ea typeface="Arial"/>
                <a:cs typeface="Arial"/>
                <a:sym typeface="Arial"/>
              </a:rPr>
              <a:t>LFQA</a:t>
            </a:r>
            <a:endParaRPr sz="1600">
              <a:latin typeface="Arial"/>
              <a:ea typeface="Arial"/>
              <a:cs typeface="Arial"/>
              <a:sym typeface="Arial"/>
            </a:endParaRPr>
          </a:p>
        </p:txBody>
      </p:sp>
      <p:pic>
        <p:nvPicPr>
          <p:cNvPr id="417" name="Google Shape;417;p55"/>
          <p:cNvPicPr preferRelativeResize="0"/>
          <p:nvPr/>
        </p:nvPicPr>
        <p:blipFill>
          <a:blip r:embed="rId3">
            <a:alphaModFix/>
          </a:blip>
          <a:stretch>
            <a:fillRect/>
          </a:stretch>
        </p:blipFill>
        <p:spPr>
          <a:xfrm>
            <a:off x="5396031" y="76200"/>
            <a:ext cx="3619725" cy="242792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pic>
        <p:nvPicPr>
          <p:cNvPr id="422" name="Google Shape;422;p56"/>
          <p:cNvPicPr preferRelativeResize="0"/>
          <p:nvPr/>
        </p:nvPicPr>
        <p:blipFill>
          <a:blip r:embed="rId3">
            <a:alphaModFix/>
          </a:blip>
          <a:stretch>
            <a:fillRect/>
          </a:stretch>
        </p:blipFill>
        <p:spPr>
          <a:xfrm>
            <a:off x="4288625" y="1797125"/>
            <a:ext cx="4855375" cy="3193975"/>
          </a:xfrm>
          <a:prstGeom prst="rect">
            <a:avLst/>
          </a:prstGeom>
          <a:noFill/>
          <a:ln>
            <a:noFill/>
          </a:ln>
        </p:spPr>
      </p:pic>
      <p:sp>
        <p:nvSpPr>
          <p:cNvPr id="423" name="Google Shape;423;p56"/>
          <p:cNvSpPr/>
          <p:nvPr/>
        </p:nvSpPr>
        <p:spPr>
          <a:xfrm>
            <a:off x="5651400" y="1693875"/>
            <a:ext cx="3381600" cy="1316400"/>
          </a:xfrm>
          <a:prstGeom prst="ellipse">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i="1" lang="en" sz="3900">
                <a:solidFill>
                  <a:srgbClr val="FF0000"/>
                </a:solidFill>
              </a:rPr>
              <a:t>Reader</a:t>
            </a:r>
            <a:endParaRPr i="1" sz="3900">
              <a:solidFill>
                <a:srgbClr val="FF0000"/>
              </a:solidFill>
            </a:endParaRPr>
          </a:p>
        </p:txBody>
      </p:sp>
      <p:pic>
        <p:nvPicPr>
          <p:cNvPr id="424" name="Google Shape;424;p56"/>
          <p:cNvPicPr preferRelativeResize="0"/>
          <p:nvPr/>
        </p:nvPicPr>
        <p:blipFill>
          <a:blip r:embed="rId4">
            <a:alphaModFix/>
          </a:blip>
          <a:stretch>
            <a:fillRect/>
          </a:stretch>
        </p:blipFill>
        <p:spPr>
          <a:xfrm>
            <a:off x="0" y="0"/>
            <a:ext cx="5585675" cy="2625400"/>
          </a:xfrm>
          <a:prstGeom prst="rect">
            <a:avLst/>
          </a:prstGeom>
          <a:noFill/>
          <a:ln>
            <a:noFill/>
          </a:ln>
        </p:spPr>
      </p:pic>
      <p:sp>
        <p:nvSpPr>
          <p:cNvPr id="425" name="Google Shape;425;p56"/>
          <p:cNvSpPr/>
          <p:nvPr/>
        </p:nvSpPr>
        <p:spPr>
          <a:xfrm>
            <a:off x="6674400" y="2918375"/>
            <a:ext cx="2510700" cy="1917300"/>
          </a:xfrm>
          <a:prstGeom prst="mathMultiply">
            <a:avLst>
              <a:gd fmla="val 7011" name="adj1"/>
            </a:avLst>
          </a:prstGeom>
          <a:solidFill>
            <a:srgbClr val="FF0000"/>
          </a:solid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pic>
        <p:nvPicPr>
          <p:cNvPr id="430" name="Google Shape;430;p57"/>
          <p:cNvPicPr preferRelativeResize="0"/>
          <p:nvPr/>
        </p:nvPicPr>
        <p:blipFill>
          <a:blip r:embed="rId3">
            <a:alphaModFix/>
          </a:blip>
          <a:stretch>
            <a:fillRect/>
          </a:stretch>
        </p:blipFill>
        <p:spPr>
          <a:xfrm>
            <a:off x="4288625" y="1797125"/>
            <a:ext cx="4855375" cy="3193975"/>
          </a:xfrm>
          <a:prstGeom prst="rect">
            <a:avLst/>
          </a:prstGeom>
          <a:noFill/>
          <a:ln>
            <a:noFill/>
          </a:ln>
        </p:spPr>
      </p:pic>
      <p:sp>
        <p:nvSpPr>
          <p:cNvPr id="431" name="Google Shape;431;p57"/>
          <p:cNvSpPr/>
          <p:nvPr/>
        </p:nvSpPr>
        <p:spPr>
          <a:xfrm>
            <a:off x="5651400" y="1693875"/>
            <a:ext cx="3381600" cy="1316400"/>
          </a:xfrm>
          <a:prstGeom prst="ellipse">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i="1" lang="en" sz="3900">
                <a:solidFill>
                  <a:srgbClr val="FF0000"/>
                </a:solidFill>
              </a:rPr>
              <a:t>Reader</a:t>
            </a:r>
            <a:endParaRPr i="1" sz="3900">
              <a:solidFill>
                <a:srgbClr val="FF0000"/>
              </a:solidFill>
            </a:endParaRPr>
          </a:p>
        </p:txBody>
      </p:sp>
      <p:pic>
        <p:nvPicPr>
          <p:cNvPr id="432" name="Google Shape;432;p57"/>
          <p:cNvPicPr preferRelativeResize="0"/>
          <p:nvPr/>
        </p:nvPicPr>
        <p:blipFill>
          <a:blip r:embed="rId4">
            <a:alphaModFix/>
          </a:blip>
          <a:stretch>
            <a:fillRect/>
          </a:stretch>
        </p:blipFill>
        <p:spPr>
          <a:xfrm>
            <a:off x="0" y="0"/>
            <a:ext cx="5585675" cy="2625400"/>
          </a:xfrm>
          <a:prstGeom prst="rect">
            <a:avLst/>
          </a:prstGeom>
          <a:noFill/>
          <a:ln>
            <a:noFill/>
          </a:ln>
        </p:spPr>
      </p:pic>
      <p:sp>
        <p:nvSpPr>
          <p:cNvPr id="433" name="Google Shape;433;p57"/>
          <p:cNvSpPr/>
          <p:nvPr/>
        </p:nvSpPr>
        <p:spPr>
          <a:xfrm>
            <a:off x="2833500" y="136825"/>
            <a:ext cx="1602300" cy="558000"/>
          </a:xfrm>
          <a:prstGeom prst="wedgeRectCallout">
            <a:avLst>
              <a:gd fmla="val 63880" name="adj1"/>
              <a:gd fmla="val 74194" name="adj2"/>
            </a:avLst>
          </a:prstGeom>
          <a:solidFill>
            <a:schemeClr val="lt1"/>
          </a:solid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Jurassic-1 Large</a:t>
            </a:r>
            <a:endParaRPr/>
          </a:p>
          <a:p>
            <a:pPr indent="0" lvl="0" marL="0" rtl="0" algn="l">
              <a:spcBef>
                <a:spcPts val="0"/>
              </a:spcBef>
              <a:spcAft>
                <a:spcPts val="0"/>
              </a:spcAft>
              <a:buNone/>
            </a:pPr>
            <a:r>
              <a:rPr lang="en"/>
              <a:t> (7B params)</a:t>
            </a:r>
            <a:endParaRPr/>
          </a:p>
        </p:txBody>
      </p:sp>
      <p:sp>
        <p:nvSpPr>
          <p:cNvPr id="434" name="Google Shape;434;p57"/>
          <p:cNvSpPr/>
          <p:nvPr/>
        </p:nvSpPr>
        <p:spPr>
          <a:xfrm>
            <a:off x="6674400" y="2918375"/>
            <a:ext cx="2510700" cy="1917300"/>
          </a:xfrm>
          <a:prstGeom prst="mathMultiply">
            <a:avLst>
              <a:gd fmla="val 7011" name="adj1"/>
            </a:avLst>
          </a:prstGeom>
          <a:solidFill>
            <a:srgbClr val="FF0000"/>
          </a:solid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pic>
        <p:nvPicPr>
          <p:cNvPr id="439" name="Google Shape;439;p58"/>
          <p:cNvPicPr preferRelativeResize="0"/>
          <p:nvPr/>
        </p:nvPicPr>
        <p:blipFill>
          <a:blip r:embed="rId3">
            <a:alphaModFix/>
          </a:blip>
          <a:stretch>
            <a:fillRect/>
          </a:stretch>
        </p:blipFill>
        <p:spPr>
          <a:xfrm>
            <a:off x="4288625" y="1797125"/>
            <a:ext cx="4855375" cy="3193975"/>
          </a:xfrm>
          <a:prstGeom prst="rect">
            <a:avLst/>
          </a:prstGeom>
          <a:noFill/>
          <a:ln>
            <a:noFill/>
          </a:ln>
        </p:spPr>
      </p:pic>
      <p:sp>
        <p:nvSpPr>
          <p:cNvPr id="440" name="Google Shape;440;p58"/>
          <p:cNvSpPr/>
          <p:nvPr/>
        </p:nvSpPr>
        <p:spPr>
          <a:xfrm>
            <a:off x="5651400" y="1693875"/>
            <a:ext cx="3381600" cy="1316400"/>
          </a:xfrm>
          <a:prstGeom prst="ellipse">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i="1" lang="en" sz="3900">
                <a:solidFill>
                  <a:srgbClr val="FF0000"/>
                </a:solidFill>
              </a:rPr>
              <a:t>Reader</a:t>
            </a:r>
            <a:endParaRPr i="1" sz="3900">
              <a:solidFill>
                <a:srgbClr val="FF0000"/>
              </a:solidFill>
            </a:endParaRPr>
          </a:p>
        </p:txBody>
      </p:sp>
      <p:pic>
        <p:nvPicPr>
          <p:cNvPr id="441" name="Google Shape;441;p58"/>
          <p:cNvPicPr preferRelativeResize="0"/>
          <p:nvPr/>
        </p:nvPicPr>
        <p:blipFill>
          <a:blip r:embed="rId4">
            <a:alphaModFix/>
          </a:blip>
          <a:stretch>
            <a:fillRect/>
          </a:stretch>
        </p:blipFill>
        <p:spPr>
          <a:xfrm>
            <a:off x="0" y="0"/>
            <a:ext cx="5585675" cy="2625400"/>
          </a:xfrm>
          <a:prstGeom prst="rect">
            <a:avLst/>
          </a:prstGeom>
          <a:noFill/>
          <a:ln>
            <a:noFill/>
          </a:ln>
        </p:spPr>
      </p:pic>
      <p:sp>
        <p:nvSpPr>
          <p:cNvPr id="442" name="Google Shape;442;p58"/>
          <p:cNvSpPr/>
          <p:nvPr/>
        </p:nvSpPr>
        <p:spPr>
          <a:xfrm>
            <a:off x="6245175" y="245400"/>
            <a:ext cx="2694600" cy="558000"/>
          </a:xfrm>
          <a:prstGeom prst="wedgeRectCallout">
            <a:avLst>
              <a:gd fmla="val -75486" name="adj1"/>
              <a:gd fmla="val 43199" name="adj2"/>
            </a:avLst>
          </a:prstGeom>
          <a:solidFill>
            <a:schemeClr val="lt1"/>
          </a:solid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A Seq2Seq LM both reads and writes text!</a:t>
            </a:r>
            <a:endParaRPr/>
          </a:p>
        </p:txBody>
      </p:sp>
      <p:sp>
        <p:nvSpPr>
          <p:cNvPr id="443" name="Google Shape;443;p58"/>
          <p:cNvSpPr/>
          <p:nvPr/>
        </p:nvSpPr>
        <p:spPr>
          <a:xfrm>
            <a:off x="2833500" y="136825"/>
            <a:ext cx="1602300" cy="558000"/>
          </a:xfrm>
          <a:prstGeom prst="wedgeRectCallout">
            <a:avLst>
              <a:gd fmla="val 63880" name="adj1"/>
              <a:gd fmla="val 74194" name="adj2"/>
            </a:avLst>
          </a:prstGeom>
          <a:solidFill>
            <a:schemeClr val="lt1"/>
          </a:solid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Jurassic-1 Large</a:t>
            </a:r>
            <a:endParaRPr/>
          </a:p>
          <a:p>
            <a:pPr indent="0" lvl="0" marL="0" rtl="0" algn="l">
              <a:spcBef>
                <a:spcPts val="0"/>
              </a:spcBef>
              <a:spcAft>
                <a:spcPts val="0"/>
              </a:spcAft>
              <a:buNone/>
            </a:pPr>
            <a:r>
              <a:rPr lang="en"/>
              <a:t> (7B params)</a:t>
            </a:r>
            <a:endParaRPr/>
          </a:p>
        </p:txBody>
      </p:sp>
      <p:sp>
        <p:nvSpPr>
          <p:cNvPr id="444" name="Google Shape;444;p58"/>
          <p:cNvSpPr/>
          <p:nvPr/>
        </p:nvSpPr>
        <p:spPr>
          <a:xfrm>
            <a:off x="6674400" y="2918375"/>
            <a:ext cx="2510700" cy="1917300"/>
          </a:xfrm>
          <a:prstGeom prst="mathMultiply">
            <a:avLst>
              <a:gd fmla="val 7011" name="adj1"/>
            </a:avLst>
          </a:prstGeom>
          <a:solidFill>
            <a:srgbClr val="FF0000"/>
          </a:solid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pic>
        <p:nvPicPr>
          <p:cNvPr id="449" name="Google Shape;449;p59"/>
          <p:cNvPicPr preferRelativeResize="0"/>
          <p:nvPr/>
        </p:nvPicPr>
        <p:blipFill>
          <a:blip r:embed="rId3">
            <a:alphaModFix/>
          </a:blip>
          <a:stretch>
            <a:fillRect/>
          </a:stretch>
        </p:blipFill>
        <p:spPr>
          <a:xfrm>
            <a:off x="4288625" y="1797125"/>
            <a:ext cx="4855375" cy="3193975"/>
          </a:xfrm>
          <a:prstGeom prst="rect">
            <a:avLst/>
          </a:prstGeom>
          <a:noFill/>
          <a:ln>
            <a:noFill/>
          </a:ln>
        </p:spPr>
      </p:pic>
      <p:sp>
        <p:nvSpPr>
          <p:cNvPr id="450" name="Google Shape;450;p59"/>
          <p:cNvSpPr/>
          <p:nvPr/>
        </p:nvSpPr>
        <p:spPr>
          <a:xfrm>
            <a:off x="5651400" y="1693875"/>
            <a:ext cx="3381600" cy="1316400"/>
          </a:xfrm>
          <a:prstGeom prst="ellipse">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i="1" lang="en" sz="3900">
                <a:solidFill>
                  <a:srgbClr val="FF0000"/>
                </a:solidFill>
              </a:rPr>
              <a:t>Reader</a:t>
            </a:r>
            <a:endParaRPr i="1" sz="3900">
              <a:solidFill>
                <a:srgbClr val="FF0000"/>
              </a:solidFill>
            </a:endParaRPr>
          </a:p>
        </p:txBody>
      </p:sp>
      <p:pic>
        <p:nvPicPr>
          <p:cNvPr id="451" name="Google Shape;451;p59"/>
          <p:cNvPicPr preferRelativeResize="0"/>
          <p:nvPr/>
        </p:nvPicPr>
        <p:blipFill>
          <a:blip r:embed="rId4">
            <a:alphaModFix/>
          </a:blip>
          <a:stretch>
            <a:fillRect/>
          </a:stretch>
        </p:blipFill>
        <p:spPr>
          <a:xfrm>
            <a:off x="0" y="0"/>
            <a:ext cx="5585675" cy="2625400"/>
          </a:xfrm>
          <a:prstGeom prst="rect">
            <a:avLst/>
          </a:prstGeom>
          <a:noFill/>
          <a:ln>
            <a:noFill/>
          </a:ln>
        </p:spPr>
      </p:pic>
      <p:sp>
        <p:nvSpPr>
          <p:cNvPr id="452" name="Google Shape;452;p59"/>
          <p:cNvSpPr/>
          <p:nvPr/>
        </p:nvSpPr>
        <p:spPr>
          <a:xfrm>
            <a:off x="6245175" y="245400"/>
            <a:ext cx="2694600" cy="558000"/>
          </a:xfrm>
          <a:prstGeom prst="wedgeRectCallout">
            <a:avLst>
              <a:gd fmla="val -75486" name="adj1"/>
              <a:gd fmla="val 43199" name="adj2"/>
            </a:avLst>
          </a:prstGeom>
          <a:solidFill>
            <a:schemeClr val="lt1"/>
          </a:solid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A Seq2Seq LM both reads and writes text!</a:t>
            </a:r>
            <a:endParaRPr/>
          </a:p>
        </p:txBody>
      </p:sp>
      <p:sp>
        <p:nvSpPr>
          <p:cNvPr id="453" name="Google Shape;453;p59"/>
          <p:cNvSpPr/>
          <p:nvPr/>
        </p:nvSpPr>
        <p:spPr>
          <a:xfrm>
            <a:off x="6245175" y="1007400"/>
            <a:ext cx="2694600" cy="558000"/>
          </a:xfrm>
          <a:prstGeom prst="wedgeRectCallout">
            <a:avLst>
              <a:gd fmla="val -76018" name="adj1"/>
              <a:gd fmla="val -60027" name="adj2"/>
            </a:avLst>
          </a:prstGeom>
          <a:solidFill>
            <a:schemeClr val="lt1"/>
          </a:solid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It’s already pre-trained for multiple tasks!</a:t>
            </a:r>
            <a:endParaRPr/>
          </a:p>
        </p:txBody>
      </p:sp>
      <p:sp>
        <p:nvSpPr>
          <p:cNvPr id="454" name="Google Shape;454;p59"/>
          <p:cNvSpPr/>
          <p:nvPr/>
        </p:nvSpPr>
        <p:spPr>
          <a:xfrm>
            <a:off x="2833500" y="136825"/>
            <a:ext cx="1602300" cy="558000"/>
          </a:xfrm>
          <a:prstGeom prst="wedgeRectCallout">
            <a:avLst>
              <a:gd fmla="val 63880" name="adj1"/>
              <a:gd fmla="val 74194" name="adj2"/>
            </a:avLst>
          </a:prstGeom>
          <a:solidFill>
            <a:schemeClr val="lt1"/>
          </a:solid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Jurassic-1 Large</a:t>
            </a:r>
            <a:endParaRPr/>
          </a:p>
          <a:p>
            <a:pPr indent="0" lvl="0" marL="0" rtl="0" algn="l">
              <a:spcBef>
                <a:spcPts val="0"/>
              </a:spcBef>
              <a:spcAft>
                <a:spcPts val="0"/>
              </a:spcAft>
              <a:buNone/>
            </a:pPr>
            <a:r>
              <a:rPr lang="en"/>
              <a:t> (7B params)</a:t>
            </a:r>
            <a:endParaRPr/>
          </a:p>
        </p:txBody>
      </p:sp>
      <p:sp>
        <p:nvSpPr>
          <p:cNvPr id="455" name="Google Shape;455;p59"/>
          <p:cNvSpPr/>
          <p:nvPr/>
        </p:nvSpPr>
        <p:spPr>
          <a:xfrm>
            <a:off x="6674400" y="2918375"/>
            <a:ext cx="2510700" cy="1917300"/>
          </a:xfrm>
          <a:prstGeom prst="mathMultiply">
            <a:avLst>
              <a:gd fmla="val 7011" name="adj1"/>
            </a:avLst>
          </a:prstGeom>
          <a:solidFill>
            <a:srgbClr val="FF0000"/>
          </a:solid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 name="Shape 459"/>
        <p:cNvGrpSpPr/>
        <p:nvPr/>
      </p:nvGrpSpPr>
      <p:grpSpPr>
        <a:xfrm>
          <a:off x="0" y="0"/>
          <a:ext cx="0" cy="0"/>
          <a:chOff x="0" y="0"/>
          <a:chExt cx="0" cy="0"/>
        </a:xfrm>
      </p:grpSpPr>
      <p:pic>
        <p:nvPicPr>
          <p:cNvPr id="460" name="Google Shape;460;p60"/>
          <p:cNvPicPr preferRelativeResize="0"/>
          <p:nvPr/>
        </p:nvPicPr>
        <p:blipFill>
          <a:blip r:embed="rId3">
            <a:alphaModFix/>
          </a:blip>
          <a:stretch>
            <a:fillRect/>
          </a:stretch>
        </p:blipFill>
        <p:spPr>
          <a:xfrm>
            <a:off x="4288625" y="1797125"/>
            <a:ext cx="4855375" cy="3193975"/>
          </a:xfrm>
          <a:prstGeom prst="rect">
            <a:avLst/>
          </a:prstGeom>
          <a:noFill/>
          <a:ln>
            <a:noFill/>
          </a:ln>
        </p:spPr>
      </p:pic>
      <p:sp>
        <p:nvSpPr>
          <p:cNvPr id="461" name="Google Shape;461;p60"/>
          <p:cNvSpPr/>
          <p:nvPr/>
        </p:nvSpPr>
        <p:spPr>
          <a:xfrm>
            <a:off x="5651400" y="1693875"/>
            <a:ext cx="3381600" cy="1316400"/>
          </a:xfrm>
          <a:prstGeom prst="ellipse">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i="1" lang="en" sz="3900">
                <a:solidFill>
                  <a:srgbClr val="FF0000"/>
                </a:solidFill>
              </a:rPr>
              <a:t>Reader</a:t>
            </a:r>
            <a:endParaRPr i="1" sz="3900">
              <a:solidFill>
                <a:srgbClr val="FF0000"/>
              </a:solidFill>
            </a:endParaRPr>
          </a:p>
        </p:txBody>
      </p:sp>
      <p:pic>
        <p:nvPicPr>
          <p:cNvPr id="462" name="Google Shape;462;p60"/>
          <p:cNvPicPr preferRelativeResize="0"/>
          <p:nvPr/>
        </p:nvPicPr>
        <p:blipFill>
          <a:blip r:embed="rId4">
            <a:alphaModFix/>
          </a:blip>
          <a:stretch>
            <a:fillRect/>
          </a:stretch>
        </p:blipFill>
        <p:spPr>
          <a:xfrm>
            <a:off x="0" y="0"/>
            <a:ext cx="5585675" cy="2625400"/>
          </a:xfrm>
          <a:prstGeom prst="rect">
            <a:avLst/>
          </a:prstGeom>
          <a:noFill/>
          <a:ln>
            <a:noFill/>
          </a:ln>
        </p:spPr>
      </p:pic>
      <p:sp>
        <p:nvSpPr>
          <p:cNvPr id="463" name="Google Shape;463;p60"/>
          <p:cNvSpPr/>
          <p:nvPr/>
        </p:nvSpPr>
        <p:spPr>
          <a:xfrm>
            <a:off x="1337725" y="4433100"/>
            <a:ext cx="2694600" cy="558000"/>
          </a:xfrm>
          <a:prstGeom prst="wedgeRectCallout">
            <a:avLst>
              <a:gd fmla="val 15575" name="adj1"/>
              <a:gd fmla="val -291909" name="adj2"/>
            </a:avLst>
          </a:prstGeom>
          <a:solidFill>
            <a:schemeClr val="lt1"/>
          </a:solid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Textual approach, </a:t>
            </a:r>
            <a:endParaRPr/>
          </a:p>
          <a:p>
            <a:pPr indent="0" lvl="0" marL="0" rtl="0" algn="l">
              <a:spcBef>
                <a:spcPts val="0"/>
              </a:spcBef>
              <a:spcAft>
                <a:spcPts val="0"/>
              </a:spcAft>
              <a:buNone/>
            </a:pPr>
            <a:r>
              <a:rPr lang="en"/>
              <a:t>text-&gt;LM-&gt;text-&gt;LM-&gt;text</a:t>
            </a:r>
            <a:endParaRPr/>
          </a:p>
        </p:txBody>
      </p:sp>
      <p:sp>
        <p:nvSpPr>
          <p:cNvPr id="464" name="Google Shape;464;p60"/>
          <p:cNvSpPr/>
          <p:nvPr/>
        </p:nvSpPr>
        <p:spPr>
          <a:xfrm>
            <a:off x="6674400" y="2918375"/>
            <a:ext cx="2510700" cy="1917300"/>
          </a:xfrm>
          <a:prstGeom prst="mathMultiply">
            <a:avLst>
              <a:gd fmla="val 7011" name="adj1"/>
            </a:avLst>
          </a:prstGeom>
          <a:solidFill>
            <a:srgbClr val="FF0000"/>
          </a:solid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pic>
        <p:nvPicPr>
          <p:cNvPr id="469" name="Google Shape;469;p61"/>
          <p:cNvPicPr preferRelativeResize="0"/>
          <p:nvPr/>
        </p:nvPicPr>
        <p:blipFill>
          <a:blip r:embed="rId3">
            <a:alphaModFix/>
          </a:blip>
          <a:stretch>
            <a:fillRect/>
          </a:stretch>
        </p:blipFill>
        <p:spPr>
          <a:xfrm>
            <a:off x="4288625" y="1797125"/>
            <a:ext cx="4855375" cy="3193975"/>
          </a:xfrm>
          <a:prstGeom prst="rect">
            <a:avLst/>
          </a:prstGeom>
          <a:noFill/>
          <a:ln>
            <a:noFill/>
          </a:ln>
        </p:spPr>
      </p:pic>
      <p:sp>
        <p:nvSpPr>
          <p:cNvPr id="470" name="Google Shape;470;p61"/>
          <p:cNvSpPr/>
          <p:nvPr/>
        </p:nvSpPr>
        <p:spPr>
          <a:xfrm>
            <a:off x="5651400" y="1693875"/>
            <a:ext cx="3381600" cy="1316400"/>
          </a:xfrm>
          <a:prstGeom prst="ellipse">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i="1" lang="en" sz="3900">
                <a:solidFill>
                  <a:srgbClr val="FF0000"/>
                </a:solidFill>
              </a:rPr>
              <a:t>Reader</a:t>
            </a:r>
            <a:endParaRPr i="1" sz="3900">
              <a:solidFill>
                <a:srgbClr val="FF0000"/>
              </a:solidFill>
            </a:endParaRPr>
          </a:p>
        </p:txBody>
      </p:sp>
      <p:pic>
        <p:nvPicPr>
          <p:cNvPr id="471" name="Google Shape;471;p61"/>
          <p:cNvPicPr preferRelativeResize="0"/>
          <p:nvPr/>
        </p:nvPicPr>
        <p:blipFill>
          <a:blip r:embed="rId4">
            <a:alphaModFix/>
          </a:blip>
          <a:stretch>
            <a:fillRect/>
          </a:stretch>
        </p:blipFill>
        <p:spPr>
          <a:xfrm>
            <a:off x="0" y="0"/>
            <a:ext cx="5585675" cy="2625400"/>
          </a:xfrm>
          <a:prstGeom prst="rect">
            <a:avLst/>
          </a:prstGeom>
          <a:noFill/>
          <a:ln>
            <a:noFill/>
          </a:ln>
        </p:spPr>
      </p:pic>
      <p:sp>
        <p:nvSpPr>
          <p:cNvPr id="472" name="Google Shape;472;p61"/>
          <p:cNvSpPr/>
          <p:nvPr/>
        </p:nvSpPr>
        <p:spPr>
          <a:xfrm>
            <a:off x="1337725" y="4433100"/>
            <a:ext cx="2694600" cy="558000"/>
          </a:xfrm>
          <a:prstGeom prst="wedgeRectCallout">
            <a:avLst>
              <a:gd fmla="val 15575" name="adj1"/>
              <a:gd fmla="val -291909" name="adj2"/>
            </a:avLst>
          </a:prstGeom>
          <a:solidFill>
            <a:schemeClr val="lt1"/>
          </a:solid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Textual approach, </a:t>
            </a:r>
            <a:endParaRPr/>
          </a:p>
          <a:p>
            <a:pPr indent="0" lvl="0" marL="0" rtl="0" algn="l">
              <a:spcBef>
                <a:spcPts val="0"/>
              </a:spcBef>
              <a:spcAft>
                <a:spcPts val="0"/>
              </a:spcAft>
              <a:buNone/>
            </a:pPr>
            <a:r>
              <a:rPr lang="en"/>
              <a:t>text-&gt;LM-&gt;text-&gt;LM-&gt;text</a:t>
            </a:r>
            <a:endParaRPr/>
          </a:p>
        </p:txBody>
      </p:sp>
      <p:sp>
        <p:nvSpPr>
          <p:cNvPr id="473" name="Google Shape;473;p61"/>
          <p:cNvSpPr/>
          <p:nvPr/>
        </p:nvSpPr>
        <p:spPr>
          <a:xfrm>
            <a:off x="80850" y="598725"/>
            <a:ext cx="1815000" cy="1198800"/>
          </a:xfrm>
          <a:prstGeom prst="wedgeRectCallout">
            <a:avLst>
              <a:gd fmla="val 77189" name="adj1"/>
              <a:gd fmla="val 16945" name="adj2"/>
            </a:avLst>
          </a:prstGeom>
          <a:solidFill>
            <a:schemeClr val="lt1"/>
          </a:solid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Train 2 small </a:t>
            </a:r>
            <a:r>
              <a:rPr i="1" lang="en"/>
              <a:t>prompters</a:t>
            </a:r>
            <a:r>
              <a:rPr lang="en"/>
              <a:t> with objective to get the gold answer from the (closest) LM</a:t>
            </a:r>
            <a:endParaRPr/>
          </a:p>
        </p:txBody>
      </p:sp>
      <p:sp>
        <p:nvSpPr>
          <p:cNvPr id="474" name="Google Shape;474;p61"/>
          <p:cNvSpPr/>
          <p:nvPr/>
        </p:nvSpPr>
        <p:spPr>
          <a:xfrm>
            <a:off x="6674400" y="2918375"/>
            <a:ext cx="2510700" cy="1917300"/>
          </a:xfrm>
          <a:prstGeom prst="mathMultiply">
            <a:avLst>
              <a:gd fmla="val 7011" name="adj1"/>
            </a:avLst>
          </a:prstGeom>
          <a:solidFill>
            <a:srgbClr val="FF0000"/>
          </a:solid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61"/>
          <p:cNvSpPr/>
          <p:nvPr/>
        </p:nvSpPr>
        <p:spPr>
          <a:xfrm>
            <a:off x="80850" y="598725"/>
            <a:ext cx="1815000" cy="1198800"/>
          </a:xfrm>
          <a:prstGeom prst="wedgeRectCallout">
            <a:avLst>
              <a:gd fmla="val 72854" name="adj1"/>
              <a:gd fmla="val 93996" name="adj2"/>
            </a:avLst>
          </a:prstGeom>
          <a:solidFill>
            <a:schemeClr val="lt1"/>
          </a:solid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Train 2 small </a:t>
            </a:r>
            <a:r>
              <a:rPr i="1" lang="en"/>
              <a:t>prompters</a:t>
            </a:r>
            <a:r>
              <a:rPr lang="en"/>
              <a:t> with objective to get the gold answer from the (closest) LM</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17"/>
          <p:cNvSpPr txBox="1"/>
          <p:nvPr>
            <p:ph type="ctrTitle"/>
          </p:nvPr>
        </p:nvSpPr>
        <p:spPr>
          <a:xfrm>
            <a:off x="598100" y="175022"/>
            <a:ext cx="8222100" cy="83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Transfer Learning</a:t>
            </a:r>
            <a:endParaRPr/>
          </a:p>
        </p:txBody>
      </p:sp>
      <p:pic>
        <p:nvPicPr>
          <p:cNvPr id="113" name="Google Shape;113;p17"/>
          <p:cNvPicPr preferRelativeResize="0"/>
          <p:nvPr/>
        </p:nvPicPr>
        <p:blipFill>
          <a:blip r:embed="rId3">
            <a:alphaModFix/>
          </a:blip>
          <a:stretch>
            <a:fillRect/>
          </a:stretch>
        </p:blipFill>
        <p:spPr>
          <a:xfrm>
            <a:off x="1143000" y="1013822"/>
            <a:ext cx="6325532" cy="3824878"/>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 name="Shape 479"/>
        <p:cNvGrpSpPr/>
        <p:nvPr/>
      </p:nvGrpSpPr>
      <p:grpSpPr>
        <a:xfrm>
          <a:off x="0" y="0"/>
          <a:ext cx="0" cy="0"/>
          <a:chOff x="0" y="0"/>
          <a:chExt cx="0" cy="0"/>
        </a:xfrm>
      </p:grpSpPr>
      <p:pic>
        <p:nvPicPr>
          <p:cNvPr id="480" name="Google Shape;480;p62"/>
          <p:cNvPicPr preferRelativeResize="0"/>
          <p:nvPr/>
        </p:nvPicPr>
        <p:blipFill>
          <a:blip r:embed="rId3">
            <a:alphaModFix/>
          </a:blip>
          <a:stretch>
            <a:fillRect/>
          </a:stretch>
        </p:blipFill>
        <p:spPr>
          <a:xfrm>
            <a:off x="4288625" y="1797125"/>
            <a:ext cx="4855375" cy="3193975"/>
          </a:xfrm>
          <a:prstGeom prst="rect">
            <a:avLst/>
          </a:prstGeom>
          <a:noFill/>
          <a:ln>
            <a:noFill/>
          </a:ln>
        </p:spPr>
      </p:pic>
      <p:sp>
        <p:nvSpPr>
          <p:cNvPr id="481" name="Google Shape;481;p62"/>
          <p:cNvSpPr/>
          <p:nvPr/>
        </p:nvSpPr>
        <p:spPr>
          <a:xfrm>
            <a:off x="5651400" y="1693875"/>
            <a:ext cx="3381600" cy="1316400"/>
          </a:xfrm>
          <a:prstGeom prst="ellipse">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i="1" lang="en" sz="3900">
                <a:solidFill>
                  <a:srgbClr val="FF0000"/>
                </a:solidFill>
              </a:rPr>
              <a:t>Reader</a:t>
            </a:r>
            <a:endParaRPr i="1" sz="3900">
              <a:solidFill>
                <a:srgbClr val="FF0000"/>
              </a:solidFill>
            </a:endParaRPr>
          </a:p>
        </p:txBody>
      </p:sp>
      <p:pic>
        <p:nvPicPr>
          <p:cNvPr id="482" name="Google Shape;482;p62"/>
          <p:cNvPicPr preferRelativeResize="0"/>
          <p:nvPr/>
        </p:nvPicPr>
        <p:blipFill>
          <a:blip r:embed="rId4">
            <a:alphaModFix/>
          </a:blip>
          <a:stretch>
            <a:fillRect/>
          </a:stretch>
        </p:blipFill>
        <p:spPr>
          <a:xfrm>
            <a:off x="0" y="0"/>
            <a:ext cx="5585675" cy="2625400"/>
          </a:xfrm>
          <a:prstGeom prst="rect">
            <a:avLst/>
          </a:prstGeom>
          <a:noFill/>
          <a:ln>
            <a:noFill/>
          </a:ln>
        </p:spPr>
      </p:pic>
      <p:sp>
        <p:nvSpPr>
          <p:cNvPr id="483" name="Google Shape;483;p62"/>
          <p:cNvSpPr/>
          <p:nvPr/>
        </p:nvSpPr>
        <p:spPr>
          <a:xfrm>
            <a:off x="150225" y="2864275"/>
            <a:ext cx="3605400" cy="1821900"/>
          </a:xfrm>
          <a:prstGeom prst="wedgeRectCallout">
            <a:avLst>
              <a:gd fmla="val 27184" name="adj1"/>
              <a:gd fmla="val -66252" name="adj2"/>
            </a:avLst>
          </a:prstGeom>
          <a:solidFill>
            <a:schemeClr val="lt1"/>
          </a:solid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Disadvantages of textual LM recursion</a:t>
            </a:r>
            <a:endParaRPr/>
          </a:p>
          <a:p>
            <a:pPr indent="-317500" lvl="0" marL="457200" rtl="0" algn="l">
              <a:spcBef>
                <a:spcPts val="0"/>
              </a:spcBef>
              <a:spcAft>
                <a:spcPts val="0"/>
              </a:spcAft>
              <a:buSzPts val="1400"/>
              <a:buAutoNum type="arabicPeriod"/>
            </a:pPr>
            <a:r>
              <a:rPr lang="en"/>
              <a:t>Slow</a:t>
            </a:r>
            <a:endParaRPr/>
          </a:p>
          <a:p>
            <a:pPr indent="-317500" lvl="0" marL="457200" rtl="0" algn="l">
              <a:spcBef>
                <a:spcPts val="0"/>
              </a:spcBef>
              <a:spcAft>
                <a:spcPts val="0"/>
              </a:spcAft>
              <a:buSzPts val="1400"/>
              <a:buAutoNum type="arabicPeriod"/>
            </a:pPr>
            <a:r>
              <a:rPr lang="en"/>
              <a:t>Text representation loses some info</a:t>
            </a:r>
            <a:endParaRPr/>
          </a:p>
          <a:p>
            <a:pPr indent="-317500" lvl="0" marL="457200" rtl="0" algn="l">
              <a:spcBef>
                <a:spcPts val="0"/>
              </a:spcBef>
              <a:spcAft>
                <a:spcPts val="0"/>
              </a:spcAft>
              <a:buSzPts val="1400"/>
              <a:buAutoNum type="arabicPeriod"/>
            </a:pPr>
            <a:r>
              <a:rPr lang="en"/>
              <a:t>p</a:t>
            </a:r>
            <a:r>
              <a:rPr lang="en"/>
              <a:t>1 could be trained for a more general task</a:t>
            </a:r>
            <a:endParaRPr/>
          </a:p>
          <a:p>
            <a:pPr indent="-317500" lvl="0" marL="457200" rtl="0" algn="l">
              <a:spcBef>
                <a:spcPts val="0"/>
              </a:spcBef>
              <a:spcAft>
                <a:spcPts val="0"/>
              </a:spcAft>
              <a:buSzPts val="1400"/>
              <a:buAutoNum type="arabicPeriod"/>
            </a:pPr>
            <a:r>
              <a:rPr lang="en"/>
              <a:t>Too weak (few params)</a:t>
            </a:r>
            <a:endParaRPr/>
          </a:p>
        </p:txBody>
      </p:sp>
      <p:sp>
        <p:nvSpPr>
          <p:cNvPr id="484" name="Google Shape;484;p62"/>
          <p:cNvSpPr/>
          <p:nvPr/>
        </p:nvSpPr>
        <p:spPr>
          <a:xfrm>
            <a:off x="6674400" y="2918375"/>
            <a:ext cx="2510700" cy="1917300"/>
          </a:xfrm>
          <a:prstGeom prst="mathMultiply">
            <a:avLst>
              <a:gd fmla="val 7011" name="adj1"/>
            </a:avLst>
          </a:prstGeom>
          <a:solidFill>
            <a:srgbClr val="FF0000"/>
          </a:solid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3">
                                            <p:txEl>
                                              <p:pRg end="0" st="0"/>
                                            </p:txEl>
                                          </p:spTgt>
                                        </p:tgtEl>
                                        <p:attrNameLst>
                                          <p:attrName>style.visibility</p:attrName>
                                        </p:attrNameLst>
                                      </p:cBhvr>
                                      <p:to>
                                        <p:strVal val="visible"/>
                                      </p:to>
                                    </p:set>
                                    <p:animEffect filter="fade" transition="in">
                                      <p:cBhvr>
                                        <p:cTn dur="1000"/>
                                        <p:tgtEl>
                                          <p:spTgt spid="48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3">
                                            <p:txEl>
                                              <p:pRg end="1" st="1"/>
                                            </p:txEl>
                                          </p:spTgt>
                                        </p:tgtEl>
                                        <p:attrNameLst>
                                          <p:attrName>style.visibility</p:attrName>
                                        </p:attrNameLst>
                                      </p:cBhvr>
                                      <p:to>
                                        <p:strVal val="visible"/>
                                      </p:to>
                                    </p:set>
                                    <p:animEffect filter="fade" transition="in">
                                      <p:cBhvr>
                                        <p:cTn dur="1000"/>
                                        <p:tgtEl>
                                          <p:spTgt spid="48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3">
                                            <p:txEl>
                                              <p:pRg end="2" st="2"/>
                                            </p:txEl>
                                          </p:spTgt>
                                        </p:tgtEl>
                                        <p:attrNameLst>
                                          <p:attrName>style.visibility</p:attrName>
                                        </p:attrNameLst>
                                      </p:cBhvr>
                                      <p:to>
                                        <p:strVal val="visible"/>
                                      </p:to>
                                    </p:set>
                                    <p:animEffect filter="fade" transition="in">
                                      <p:cBhvr>
                                        <p:cTn dur="1000"/>
                                        <p:tgtEl>
                                          <p:spTgt spid="483">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3">
                                            <p:txEl>
                                              <p:pRg end="3" st="3"/>
                                            </p:txEl>
                                          </p:spTgt>
                                        </p:tgtEl>
                                        <p:attrNameLst>
                                          <p:attrName>style.visibility</p:attrName>
                                        </p:attrNameLst>
                                      </p:cBhvr>
                                      <p:to>
                                        <p:strVal val="visible"/>
                                      </p:to>
                                    </p:set>
                                    <p:animEffect filter="fade" transition="in">
                                      <p:cBhvr>
                                        <p:cTn dur="1000"/>
                                        <p:tgtEl>
                                          <p:spTgt spid="483">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3">
                                            <p:txEl>
                                              <p:pRg end="4" st="4"/>
                                            </p:txEl>
                                          </p:spTgt>
                                        </p:tgtEl>
                                        <p:attrNameLst>
                                          <p:attrName>style.visibility</p:attrName>
                                        </p:attrNameLst>
                                      </p:cBhvr>
                                      <p:to>
                                        <p:strVal val="visible"/>
                                      </p:to>
                                    </p:set>
                                    <p:animEffect filter="fade" transition="in">
                                      <p:cBhvr>
                                        <p:cTn dur="1000"/>
                                        <p:tgtEl>
                                          <p:spTgt spid="483">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 name="Shape 488"/>
        <p:cNvGrpSpPr/>
        <p:nvPr/>
      </p:nvGrpSpPr>
      <p:grpSpPr>
        <a:xfrm>
          <a:off x="0" y="0"/>
          <a:ext cx="0" cy="0"/>
          <a:chOff x="0" y="0"/>
          <a:chExt cx="0" cy="0"/>
        </a:xfrm>
      </p:grpSpPr>
      <p:pic>
        <p:nvPicPr>
          <p:cNvPr id="489" name="Google Shape;489;p63"/>
          <p:cNvPicPr preferRelativeResize="0"/>
          <p:nvPr/>
        </p:nvPicPr>
        <p:blipFill>
          <a:blip r:embed="rId3">
            <a:alphaModFix/>
          </a:blip>
          <a:stretch>
            <a:fillRect/>
          </a:stretch>
        </p:blipFill>
        <p:spPr>
          <a:xfrm>
            <a:off x="4288625" y="1797125"/>
            <a:ext cx="4855375" cy="3193975"/>
          </a:xfrm>
          <a:prstGeom prst="rect">
            <a:avLst/>
          </a:prstGeom>
          <a:noFill/>
          <a:ln>
            <a:noFill/>
          </a:ln>
        </p:spPr>
      </p:pic>
      <p:sp>
        <p:nvSpPr>
          <p:cNvPr id="490" name="Google Shape;490;p63"/>
          <p:cNvSpPr/>
          <p:nvPr/>
        </p:nvSpPr>
        <p:spPr>
          <a:xfrm>
            <a:off x="5651400" y="1693875"/>
            <a:ext cx="3381600" cy="1316400"/>
          </a:xfrm>
          <a:prstGeom prst="ellipse">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i="1" lang="en" sz="3900">
                <a:solidFill>
                  <a:srgbClr val="FF0000"/>
                </a:solidFill>
              </a:rPr>
              <a:t>Reader</a:t>
            </a:r>
            <a:endParaRPr i="1" sz="3900">
              <a:solidFill>
                <a:srgbClr val="FF0000"/>
              </a:solidFill>
            </a:endParaRPr>
          </a:p>
        </p:txBody>
      </p:sp>
      <p:pic>
        <p:nvPicPr>
          <p:cNvPr id="491" name="Google Shape;491;p63"/>
          <p:cNvPicPr preferRelativeResize="0"/>
          <p:nvPr/>
        </p:nvPicPr>
        <p:blipFill>
          <a:blip r:embed="rId4">
            <a:alphaModFix/>
          </a:blip>
          <a:stretch>
            <a:fillRect/>
          </a:stretch>
        </p:blipFill>
        <p:spPr>
          <a:xfrm>
            <a:off x="0" y="0"/>
            <a:ext cx="5585675" cy="2625400"/>
          </a:xfrm>
          <a:prstGeom prst="rect">
            <a:avLst/>
          </a:prstGeom>
          <a:noFill/>
          <a:ln>
            <a:noFill/>
          </a:ln>
        </p:spPr>
      </p:pic>
      <p:sp>
        <p:nvSpPr>
          <p:cNvPr id="492" name="Google Shape;492;p63"/>
          <p:cNvSpPr/>
          <p:nvPr/>
        </p:nvSpPr>
        <p:spPr>
          <a:xfrm>
            <a:off x="6159300" y="97325"/>
            <a:ext cx="2694600" cy="558000"/>
          </a:xfrm>
          <a:prstGeom prst="wedgeRectCallout">
            <a:avLst>
              <a:gd fmla="val -72299" name="adj1"/>
              <a:gd fmla="val 135116" name="adj2"/>
            </a:avLst>
          </a:prstGeom>
          <a:solidFill>
            <a:schemeClr val="lt1"/>
          </a:solid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Neural approach, </a:t>
            </a:r>
            <a:endParaRPr/>
          </a:p>
          <a:p>
            <a:pPr indent="0" lvl="0" marL="0" rtl="0" algn="l">
              <a:spcBef>
                <a:spcPts val="0"/>
              </a:spcBef>
              <a:spcAft>
                <a:spcPts val="0"/>
              </a:spcAft>
              <a:buNone/>
            </a:pPr>
            <a:r>
              <a:rPr lang="en"/>
              <a:t>text-&gt;LM-&gt;logits-&gt;LM-&gt;text</a:t>
            </a:r>
            <a:endParaRPr/>
          </a:p>
        </p:txBody>
      </p:sp>
      <p:sp>
        <p:nvSpPr>
          <p:cNvPr id="493" name="Google Shape;493;p63"/>
          <p:cNvSpPr/>
          <p:nvPr/>
        </p:nvSpPr>
        <p:spPr>
          <a:xfrm>
            <a:off x="6674400" y="2918375"/>
            <a:ext cx="2510700" cy="1917300"/>
          </a:xfrm>
          <a:prstGeom prst="mathMultiply">
            <a:avLst>
              <a:gd fmla="val 7011" name="adj1"/>
            </a:avLst>
          </a:prstGeom>
          <a:solidFill>
            <a:srgbClr val="FF0000"/>
          </a:solid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pic>
        <p:nvPicPr>
          <p:cNvPr id="498" name="Google Shape;498;p64"/>
          <p:cNvPicPr preferRelativeResize="0"/>
          <p:nvPr/>
        </p:nvPicPr>
        <p:blipFill>
          <a:blip r:embed="rId3">
            <a:alphaModFix/>
          </a:blip>
          <a:stretch>
            <a:fillRect/>
          </a:stretch>
        </p:blipFill>
        <p:spPr>
          <a:xfrm>
            <a:off x="4288625" y="1797125"/>
            <a:ext cx="4855375" cy="3193975"/>
          </a:xfrm>
          <a:prstGeom prst="rect">
            <a:avLst/>
          </a:prstGeom>
          <a:noFill/>
          <a:ln>
            <a:noFill/>
          </a:ln>
        </p:spPr>
      </p:pic>
      <p:sp>
        <p:nvSpPr>
          <p:cNvPr id="499" name="Google Shape;499;p64"/>
          <p:cNvSpPr/>
          <p:nvPr/>
        </p:nvSpPr>
        <p:spPr>
          <a:xfrm>
            <a:off x="5651400" y="1693875"/>
            <a:ext cx="3381600" cy="1316400"/>
          </a:xfrm>
          <a:prstGeom prst="ellipse">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i="1" lang="en" sz="3900">
                <a:solidFill>
                  <a:srgbClr val="FF0000"/>
                </a:solidFill>
              </a:rPr>
              <a:t>Reader</a:t>
            </a:r>
            <a:endParaRPr i="1" sz="3900">
              <a:solidFill>
                <a:srgbClr val="FF0000"/>
              </a:solidFill>
            </a:endParaRPr>
          </a:p>
        </p:txBody>
      </p:sp>
      <p:pic>
        <p:nvPicPr>
          <p:cNvPr id="500" name="Google Shape;500;p64"/>
          <p:cNvPicPr preferRelativeResize="0"/>
          <p:nvPr/>
        </p:nvPicPr>
        <p:blipFill>
          <a:blip r:embed="rId4">
            <a:alphaModFix/>
          </a:blip>
          <a:stretch>
            <a:fillRect/>
          </a:stretch>
        </p:blipFill>
        <p:spPr>
          <a:xfrm>
            <a:off x="0" y="0"/>
            <a:ext cx="5585675" cy="2625400"/>
          </a:xfrm>
          <a:prstGeom prst="rect">
            <a:avLst/>
          </a:prstGeom>
          <a:noFill/>
          <a:ln>
            <a:noFill/>
          </a:ln>
        </p:spPr>
      </p:pic>
      <p:sp>
        <p:nvSpPr>
          <p:cNvPr id="501" name="Google Shape;501;p64"/>
          <p:cNvSpPr/>
          <p:nvPr/>
        </p:nvSpPr>
        <p:spPr>
          <a:xfrm>
            <a:off x="6159300" y="97325"/>
            <a:ext cx="2694600" cy="558000"/>
          </a:xfrm>
          <a:prstGeom prst="wedgeRectCallout">
            <a:avLst>
              <a:gd fmla="val -72299" name="adj1"/>
              <a:gd fmla="val 135116" name="adj2"/>
            </a:avLst>
          </a:prstGeom>
          <a:solidFill>
            <a:schemeClr val="lt1"/>
          </a:solid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Neural approach, </a:t>
            </a:r>
            <a:endParaRPr/>
          </a:p>
          <a:p>
            <a:pPr indent="0" lvl="0" marL="0" rtl="0" algn="l">
              <a:spcBef>
                <a:spcPts val="0"/>
              </a:spcBef>
              <a:spcAft>
                <a:spcPts val="0"/>
              </a:spcAft>
              <a:buNone/>
            </a:pPr>
            <a:r>
              <a:rPr lang="en"/>
              <a:t>text-&gt;LM-&gt;logits-&gt;LM-&gt;text</a:t>
            </a:r>
            <a:endParaRPr/>
          </a:p>
        </p:txBody>
      </p:sp>
      <p:sp>
        <p:nvSpPr>
          <p:cNvPr id="502" name="Google Shape;502;p64"/>
          <p:cNvSpPr/>
          <p:nvPr/>
        </p:nvSpPr>
        <p:spPr>
          <a:xfrm>
            <a:off x="6674400" y="2918375"/>
            <a:ext cx="2510700" cy="1917300"/>
          </a:xfrm>
          <a:prstGeom prst="mathMultiply">
            <a:avLst>
              <a:gd fmla="val 7011" name="adj1"/>
            </a:avLst>
          </a:prstGeom>
          <a:solidFill>
            <a:srgbClr val="FF0000"/>
          </a:solid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64"/>
          <p:cNvSpPr/>
          <p:nvPr/>
        </p:nvSpPr>
        <p:spPr>
          <a:xfrm>
            <a:off x="6159300" y="1008675"/>
            <a:ext cx="2984700" cy="637200"/>
          </a:xfrm>
          <a:prstGeom prst="wedgeRectCallout">
            <a:avLst>
              <a:gd fmla="val -71503" name="adj1"/>
              <a:gd fmla="val -3970" name="adj2"/>
            </a:avLst>
          </a:prstGeom>
          <a:solidFill>
            <a:schemeClr val="lt1"/>
          </a:solid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1 or 2 transformer layers, plugged into the 1st transformer layer of the second LM (w/ 32 layers)</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 name="Shape 507"/>
        <p:cNvGrpSpPr/>
        <p:nvPr/>
      </p:nvGrpSpPr>
      <p:grpSpPr>
        <a:xfrm>
          <a:off x="0" y="0"/>
          <a:ext cx="0" cy="0"/>
          <a:chOff x="0" y="0"/>
          <a:chExt cx="0" cy="0"/>
        </a:xfrm>
      </p:grpSpPr>
      <p:sp>
        <p:nvSpPr>
          <p:cNvPr id="508" name="Google Shape;508;p65"/>
          <p:cNvSpPr txBox="1"/>
          <p:nvPr>
            <p:ph type="ctrTitle"/>
          </p:nvPr>
        </p:nvSpPr>
        <p:spPr>
          <a:xfrm>
            <a:off x="598100" y="416022"/>
            <a:ext cx="8222100" cy="83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900"/>
              <a:t>Does </a:t>
            </a:r>
            <a:r>
              <a:rPr i="1" lang="en" sz="3900"/>
              <a:t>neural</a:t>
            </a:r>
            <a:r>
              <a:rPr lang="en" sz="3900"/>
              <a:t> LM recursion help?</a:t>
            </a:r>
            <a:endParaRPr sz="3900"/>
          </a:p>
        </p:txBody>
      </p:sp>
      <p:sp>
        <p:nvSpPr>
          <p:cNvPr id="509" name="Google Shape;509;p65"/>
          <p:cNvSpPr txBox="1"/>
          <p:nvPr>
            <p:ph idx="1" type="subTitle"/>
          </p:nvPr>
        </p:nvSpPr>
        <p:spPr>
          <a:xfrm>
            <a:off x="598088" y="2563513"/>
            <a:ext cx="8222100" cy="43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510" name="Google Shape;510;p65"/>
          <p:cNvPicPr preferRelativeResize="0"/>
          <p:nvPr/>
        </p:nvPicPr>
        <p:blipFill>
          <a:blip r:embed="rId3">
            <a:alphaModFix/>
          </a:blip>
          <a:stretch>
            <a:fillRect/>
          </a:stretch>
        </p:blipFill>
        <p:spPr>
          <a:xfrm>
            <a:off x="533400" y="1515375"/>
            <a:ext cx="8084575" cy="2637525"/>
          </a:xfrm>
          <a:prstGeom prst="rect">
            <a:avLst/>
          </a:prstGeom>
          <a:noFill/>
          <a:ln>
            <a:noFill/>
          </a:ln>
        </p:spPr>
      </p:pic>
      <p:sp>
        <p:nvSpPr>
          <p:cNvPr id="511" name="Google Shape;511;p65"/>
          <p:cNvSpPr txBox="1"/>
          <p:nvPr>
            <p:ph idx="1" type="subTitle"/>
          </p:nvPr>
        </p:nvSpPr>
        <p:spPr>
          <a:xfrm>
            <a:off x="521900" y="4239941"/>
            <a:ext cx="8222100" cy="99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Arial"/>
                <a:ea typeface="Arial"/>
                <a:cs typeface="Arial"/>
                <a:sym typeface="Arial"/>
              </a:rPr>
              <a:t>Can multiple passes through a small LM could serve as an alternative to a larger model?</a:t>
            </a:r>
            <a:endParaRPr sz="1600">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1"/>
                                        </p:tgtEl>
                                        <p:attrNameLst>
                                          <p:attrName>style.visibility</p:attrName>
                                        </p:attrNameLst>
                                      </p:cBhvr>
                                      <p:to>
                                        <p:strVal val="visible"/>
                                      </p:to>
                                    </p:set>
                                    <p:animEffect filter="fade" transition="in">
                                      <p:cBhvr>
                                        <p:cTn dur="1000"/>
                                        <p:tgtEl>
                                          <p:spTgt spid="51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5" name="Shape 515"/>
        <p:cNvGrpSpPr/>
        <p:nvPr/>
      </p:nvGrpSpPr>
      <p:grpSpPr>
        <a:xfrm>
          <a:off x="0" y="0"/>
          <a:ext cx="0" cy="0"/>
          <a:chOff x="0" y="0"/>
          <a:chExt cx="0" cy="0"/>
        </a:xfrm>
      </p:grpSpPr>
      <p:sp>
        <p:nvSpPr>
          <p:cNvPr id="516" name="Google Shape;516;p66"/>
          <p:cNvSpPr txBox="1"/>
          <p:nvPr>
            <p:ph type="ctrTitle"/>
          </p:nvPr>
        </p:nvSpPr>
        <p:spPr>
          <a:xfrm>
            <a:off x="598100" y="416022"/>
            <a:ext cx="8222100" cy="83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900"/>
              <a:t>Does </a:t>
            </a:r>
            <a:r>
              <a:rPr i="1" lang="en" sz="3900"/>
              <a:t>any</a:t>
            </a:r>
            <a:r>
              <a:rPr lang="en" sz="3900"/>
              <a:t> LM recursion help?</a:t>
            </a:r>
            <a:endParaRPr sz="3900"/>
          </a:p>
        </p:txBody>
      </p:sp>
      <p:sp>
        <p:nvSpPr>
          <p:cNvPr id="517" name="Google Shape;517;p66"/>
          <p:cNvSpPr txBox="1"/>
          <p:nvPr>
            <p:ph idx="1" type="subTitle"/>
          </p:nvPr>
        </p:nvSpPr>
        <p:spPr>
          <a:xfrm>
            <a:off x="598088" y="2563513"/>
            <a:ext cx="8222100" cy="43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518" name="Google Shape;518;p66"/>
          <p:cNvPicPr preferRelativeResize="0"/>
          <p:nvPr/>
        </p:nvPicPr>
        <p:blipFill>
          <a:blip r:embed="rId3">
            <a:alphaModFix/>
          </a:blip>
          <a:stretch>
            <a:fillRect/>
          </a:stretch>
        </p:blipFill>
        <p:spPr>
          <a:xfrm>
            <a:off x="266750" y="1968463"/>
            <a:ext cx="8553450" cy="1285875"/>
          </a:xfrm>
          <a:prstGeom prst="rect">
            <a:avLst/>
          </a:prstGeom>
          <a:noFill/>
          <a:ln>
            <a:noFill/>
          </a:ln>
        </p:spPr>
      </p:pic>
      <p:sp>
        <p:nvSpPr>
          <p:cNvPr id="519" name="Google Shape;519;p66"/>
          <p:cNvSpPr txBox="1"/>
          <p:nvPr>
            <p:ph idx="1" type="subTitle"/>
          </p:nvPr>
        </p:nvSpPr>
        <p:spPr>
          <a:xfrm>
            <a:off x="521900" y="3554141"/>
            <a:ext cx="8222100" cy="99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Arial"/>
                <a:ea typeface="Arial"/>
                <a:cs typeface="Arial"/>
                <a:sym typeface="Arial"/>
              </a:rPr>
              <a:t>Now instead of pre-training, fine tuning and deploying more and bigger LMs, we can re-run 1 LM and get more performance :)</a:t>
            </a:r>
            <a:endParaRPr sz="1600">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9">
                                            <p:txEl>
                                              <p:pRg end="0" st="0"/>
                                            </p:txEl>
                                          </p:spTgt>
                                        </p:tgtEl>
                                        <p:attrNameLst>
                                          <p:attrName>style.visibility</p:attrName>
                                        </p:attrNameLst>
                                      </p:cBhvr>
                                      <p:to>
                                        <p:strVal val="visible"/>
                                      </p:to>
                                    </p:set>
                                    <p:animEffect filter="fade" transition="in">
                                      <p:cBhvr>
                                        <p:cTn dur="1000"/>
                                        <p:tgtEl>
                                          <p:spTgt spid="519">
                                            <p:txEl>
                                              <p:pRg end="0" st="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 name="Shape 523"/>
        <p:cNvGrpSpPr/>
        <p:nvPr/>
      </p:nvGrpSpPr>
      <p:grpSpPr>
        <a:xfrm>
          <a:off x="0" y="0"/>
          <a:ext cx="0" cy="0"/>
          <a:chOff x="0" y="0"/>
          <a:chExt cx="0" cy="0"/>
        </a:xfrm>
      </p:grpSpPr>
      <p:sp>
        <p:nvSpPr>
          <p:cNvPr id="524" name="Google Shape;524;p67"/>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Recap</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grpSp>
        <p:nvGrpSpPr>
          <p:cNvPr id="525" name="Google Shape;525;p67"/>
          <p:cNvGrpSpPr/>
          <p:nvPr/>
        </p:nvGrpSpPr>
        <p:grpSpPr>
          <a:xfrm>
            <a:off x="431913" y="1304875"/>
            <a:ext cx="2939401" cy="3416400"/>
            <a:chOff x="431925" y="1304875"/>
            <a:chExt cx="2628925" cy="3416400"/>
          </a:xfrm>
        </p:grpSpPr>
        <p:sp>
          <p:nvSpPr>
            <p:cNvPr id="526" name="Google Shape;526;p67"/>
            <p:cNvSpPr txBox="1"/>
            <p:nvPr/>
          </p:nvSpPr>
          <p:spPr>
            <a:xfrm>
              <a:off x="431925" y="1304875"/>
              <a:ext cx="2628900" cy="464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67"/>
            <p:cNvSpPr/>
            <p:nvPr/>
          </p:nvSpPr>
          <p:spPr>
            <a:xfrm>
              <a:off x="431950" y="1304875"/>
              <a:ext cx="2628900" cy="34164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8" name="Google Shape;528;p67"/>
          <p:cNvSpPr txBox="1"/>
          <p:nvPr>
            <p:ph idx="4294967295" type="body"/>
          </p:nvPr>
        </p:nvSpPr>
        <p:spPr>
          <a:xfrm>
            <a:off x="432025" y="1304875"/>
            <a:ext cx="3738600" cy="46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HF ELI5 open QA</a:t>
            </a:r>
            <a:endParaRPr>
              <a:solidFill>
                <a:schemeClr val="lt1"/>
              </a:solidFill>
            </a:endParaRPr>
          </a:p>
        </p:txBody>
      </p:sp>
      <p:sp>
        <p:nvSpPr>
          <p:cNvPr id="529" name="Google Shape;529;p67"/>
          <p:cNvSpPr txBox="1"/>
          <p:nvPr>
            <p:ph idx="4294967295" type="body"/>
          </p:nvPr>
        </p:nvSpPr>
        <p:spPr>
          <a:xfrm>
            <a:off x="508325" y="1850300"/>
            <a:ext cx="2862900" cy="279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Train ranker(s) with </a:t>
            </a:r>
            <a:r>
              <a:rPr i="1" lang="en" sz="1600"/>
              <a:t>contrastive learning</a:t>
            </a:r>
            <a:r>
              <a:rPr lang="en" sz="1600"/>
              <a:t> to embed </a:t>
            </a:r>
            <a:r>
              <a:rPr lang="en" sz="1600"/>
              <a:t>questions and docs into FAISS</a:t>
            </a:r>
            <a:endParaRPr sz="1600"/>
          </a:p>
          <a:p>
            <a:pPr indent="0" lvl="0" marL="0" rtl="0" algn="l">
              <a:spcBef>
                <a:spcPts val="1600"/>
              </a:spcBef>
              <a:spcAft>
                <a:spcPts val="0"/>
              </a:spcAft>
              <a:buNone/>
            </a:pPr>
            <a:r>
              <a:rPr lang="en" sz="1600"/>
              <a:t>Each question is paired with 10 most similar docs</a:t>
            </a:r>
            <a:endParaRPr sz="1600"/>
          </a:p>
          <a:p>
            <a:pPr indent="0" lvl="0" marL="0" rtl="0" algn="l">
              <a:spcBef>
                <a:spcPts val="1600"/>
              </a:spcBef>
              <a:spcAft>
                <a:spcPts val="0"/>
              </a:spcAft>
              <a:buNone/>
            </a:pPr>
            <a:r>
              <a:rPr lang="en" sz="1600"/>
              <a:t>Fine tune a large reader, to generate answers</a:t>
            </a:r>
            <a:endParaRPr sz="1600"/>
          </a:p>
          <a:p>
            <a:pPr indent="0" lvl="0" marL="0" rtl="0" algn="l">
              <a:spcBef>
                <a:spcPts val="1600"/>
              </a:spcBef>
              <a:spcAft>
                <a:spcPts val="1600"/>
              </a:spcAft>
              <a:buNone/>
            </a:pPr>
            <a:r>
              <a:t/>
            </a:r>
            <a:endParaRPr sz="1600"/>
          </a:p>
        </p:txBody>
      </p:sp>
      <p:grpSp>
        <p:nvGrpSpPr>
          <p:cNvPr id="530" name="Google Shape;530;p67"/>
          <p:cNvGrpSpPr/>
          <p:nvPr/>
        </p:nvGrpSpPr>
        <p:grpSpPr>
          <a:xfrm>
            <a:off x="6209363" y="1304875"/>
            <a:ext cx="2635659" cy="3416400"/>
            <a:chOff x="6212550" y="1304875"/>
            <a:chExt cx="2632500" cy="3416400"/>
          </a:xfrm>
        </p:grpSpPr>
        <p:sp>
          <p:nvSpPr>
            <p:cNvPr id="531" name="Google Shape;531;p67"/>
            <p:cNvSpPr/>
            <p:nvPr/>
          </p:nvSpPr>
          <p:spPr>
            <a:xfrm>
              <a:off x="6215400" y="1304875"/>
              <a:ext cx="2628900" cy="34164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67"/>
            <p:cNvSpPr txBox="1"/>
            <p:nvPr/>
          </p:nvSpPr>
          <p:spPr>
            <a:xfrm>
              <a:off x="6212550" y="1304875"/>
              <a:ext cx="2632500" cy="464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3" name="Google Shape;533;p67"/>
          <p:cNvSpPr txBox="1"/>
          <p:nvPr>
            <p:ph idx="4294967295" type="body"/>
          </p:nvPr>
        </p:nvSpPr>
        <p:spPr>
          <a:xfrm>
            <a:off x="6275775" y="1304875"/>
            <a:ext cx="2491200" cy="46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Jurassic-X closed QA</a:t>
            </a:r>
            <a:endParaRPr>
              <a:solidFill>
                <a:schemeClr val="lt1"/>
              </a:solidFill>
            </a:endParaRPr>
          </a:p>
        </p:txBody>
      </p:sp>
      <p:sp>
        <p:nvSpPr>
          <p:cNvPr id="534" name="Google Shape;534;p67"/>
          <p:cNvSpPr txBox="1"/>
          <p:nvPr>
            <p:ph idx="4294967295" type="body"/>
          </p:nvPr>
        </p:nvSpPr>
        <p:spPr>
          <a:xfrm>
            <a:off x="6273775" y="1850300"/>
            <a:ext cx="2491200" cy="279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No document store</a:t>
            </a:r>
            <a:endParaRPr sz="1600"/>
          </a:p>
          <a:p>
            <a:pPr indent="0" lvl="0" marL="0" rtl="0" algn="l">
              <a:spcBef>
                <a:spcPts val="1600"/>
              </a:spcBef>
              <a:spcAft>
                <a:spcPts val="0"/>
              </a:spcAft>
              <a:buNone/>
            </a:pPr>
            <a:r>
              <a:rPr lang="en" sz="1600"/>
              <a:t>Huge f</a:t>
            </a:r>
            <a:r>
              <a:rPr lang="en" sz="1600"/>
              <a:t>rozen reader</a:t>
            </a:r>
            <a:endParaRPr sz="1600"/>
          </a:p>
          <a:p>
            <a:pPr indent="0" lvl="0" marL="0" rtl="0" algn="l">
              <a:spcBef>
                <a:spcPts val="1600"/>
              </a:spcBef>
              <a:spcAft>
                <a:spcPts val="0"/>
              </a:spcAft>
              <a:buNone/>
            </a:pPr>
            <a:r>
              <a:rPr lang="en" sz="1600"/>
              <a:t>LM Recursion, textual or neural</a:t>
            </a:r>
            <a:endParaRPr sz="1600"/>
          </a:p>
          <a:p>
            <a:pPr indent="0" lvl="0" marL="0" rtl="0" algn="l">
              <a:spcBef>
                <a:spcPts val="1600"/>
              </a:spcBef>
              <a:spcAft>
                <a:spcPts val="0"/>
              </a:spcAft>
              <a:buNone/>
            </a:pPr>
            <a:r>
              <a:t/>
            </a:r>
            <a:endParaRPr sz="1600"/>
          </a:p>
          <a:p>
            <a:pPr indent="0" lvl="0" marL="0" rtl="0" algn="l">
              <a:spcBef>
                <a:spcPts val="1600"/>
              </a:spcBef>
              <a:spcAft>
                <a:spcPts val="1600"/>
              </a:spcAft>
              <a:buNone/>
            </a:pPr>
            <a:r>
              <a:t/>
            </a:r>
            <a:endParaRPr sz="1600"/>
          </a:p>
        </p:txBody>
      </p:sp>
      <p:grpSp>
        <p:nvGrpSpPr>
          <p:cNvPr id="535" name="Google Shape;535;p67"/>
          <p:cNvGrpSpPr/>
          <p:nvPr/>
        </p:nvGrpSpPr>
        <p:grpSpPr>
          <a:xfrm>
            <a:off x="3579685" y="1304875"/>
            <a:ext cx="2421374" cy="3416400"/>
            <a:chOff x="6212550" y="1304875"/>
            <a:chExt cx="2632500" cy="3416400"/>
          </a:xfrm>
        </p:grpSpPr>
        <p:sp>
          <p:nvSpPr>
            <p:cNvPr id="536" name="Google Shape;536;p67"/>
            <p:cNvSpPr/>
            <p:nvPr/>
          </p:nvSpPr>
          <p:spPr>
            <a:xfrm>
              <a:off x="6215400" y="1304875"/>
              <a:ext cx="2628900" cy="34164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67"/>
            <p:cNvSpPr txBox="1"/>
            <p:nvPr/>
          </p:nvSpPr>
          <p:spPr>
            <a:xfrm>
              <a:off x="6212550" y="1304875"/>
              <a:ext cx="2632500" cy="464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800">
                  <a:solidFill>
                    <a:schemeClr val="lt1"/>
                  </a:solidFill>
                  <a:latin typeface="Roboto"/>
                  <a:ea typeface="Roboto"/>
                  <a:cs typeface="Roboto"/>
                  <a:sym typeface="Roboto"/>
                </a:rPr>
                <a:t>Jurassic-X open QA</a:t>
              </a:r>
              <a:endParaRPr/>
            </a:p>
          </p:txBody>
        </p:sp>
      </p:grpSp>
      <p:sp>
        <p:nvSpPr>
          <p:cNvPr id="538" name="Google Shape;538;p67"/>
          <p:cNvSpPr txBox="1"/>
          <p:nvPr>
            <p:ph idx="4294967295" type="body"/>
          </p:nvPr>
        </p:nvSpPr>
        <p:spPr>
          <a:xfrm>
            <a:off x="3658688" y="1850300"/>
            <a:ext cx="2262300" cy="279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Train</a:t>
            </a:r>
            <a:r>
              <a:rPr lang="en" sz="1600"/>
              <a:t> a small reranker </a:t>
            </a:r>
            <a:endParaRPr sz="1600"/>
          </a:p>
          <a:p>
            <a:pPr indent="0" lvl="0" marL="0" rtl="0" algn="l">
              <a:spcBef>
                <a:spcPts val="1600"/>
              </a:spcBef>
              <a:spcAft>
                <a:spcPts val="0"/>
              </a:spcAft>
              <a:buNone/>
            </a:pPr>
            <a:r>
              <a:rPr lang="en" sz="1600"/>
              <a:t>Huge frozen reader</a:t>
            </a:r>
            <a:endParaRPr sz="1600"/>
          </a:p>
          <a:p>
            <a:pPr indent="0" lvl="0" marL="0" rtl="0" algn="l">
              <a:spcBef>
                <a:spcPts val="1600"/>
              </a:spcBef>
              <a:spcAft>
                <a:spcPts val="0"/>
              </a:spcAft>
              <a:buNone/>
            </a:pPr>
            <a:r>
              <a:rPr lang="en" sz="1600"/>
              <a:t>Prompt tuning</a:t>
            </a:r>
            <a:endParaRPr sz="1600"/>
          </a:p>
          <a:p>
            <a:pPr indent="0" lvl="0" marL="0" rtl="0" algn="l">
              <a:spcBef>
                <a:spcPts val="1600"/>
              </a:spcBef>
              <a:spcAft>
                <a:spcPts val="1600"/>
              </a:spcAft>
              <a:buNone/>
            </a:pPr>
            <a:r>
              <a:t/>
            </a:r>
            <a:endParaRPr sz="16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9">
                                            <p:txEl>
                                              <p:pRg end="0" st="0"/>
                                            </p:txEl>
                                          </p:spTgt>
                                        </p:tgtEl>
                                        <p:attrNameLst>
                                          <p:attrName>style.visibility</p:attrName>
                                        </p:attrNameLst>
                                      </p:cBhvr>
                                      <p:to>
                                        <p:strVal val="visible"/>
                                      </p:to>
                                    </p:set>
                                    <p:animEffect filter="fade" transition="in">
                                      <p:cBhvr>
                                        <p:cTn dur="1000"/>
                                        <p:tgtEl>
                                          <p:spTgt spid="52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9">
                                            <p:txEl>
                                              <p:pRg end="1" st="1"/>
                                            </p:txEl>
                                          </p:spTgt>
                                        </p:tgtEl>
                                        <p:attrNameLst>
                                          <p:attrName>style.visibility</p:attrName>
                                        </p:attrNameLst>
                                      </p:cBhvr>
                                      <p:to>
                                        <p:strVal val="visible"/>
                                      </p:to>
                                    </p:set>
                                    <p:animEffect filter="fade" transition="in">
                                      <p:cBhvr>
                                        <p:cTn dur="1000"/>
                                        <p:tgtEl>
                                          <p:spTgt spid="52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9">
                                            <p:txEl>
                                              <p:pRg end="2" st="2"/>
                                            </p:txEl>
                                          </p:spTgt>
                                        </p:tgtEl>
                                        <p:attrNameLst>
                                          <p:attrName>style.visibility</p:attrName>
                                        </p:attrNameLst>
                                      </p:cBhvr>
                                      <p:to>
                                        <p:strVal val="visible"/>
                                      </p:to>
                                    </p:set>
                                    <p:animEffect filter="fade" transition="in">
                                      <p:cBhvr>
                                        <p:cTn dur="1000"/>
                                        <p:tgtEl>
                                          <p:spTgt spid="529">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9">
                                            <p:txEl>
                                              <p:pRg end="3" st="3"/>
                                            </p:txEl>
                                          </p:spTgt>
                                        </p:tgtEl>
                                        <p:attrNameLst>
                                          <p:attrName>style.visibility</p:attrName>
                                        </p:attrNameLst>
                                      </p:cBhvr>
                                      <p:to>
                                        <p:strVal val="visible"/>
                                      </p:to>
                                    </p:set>
                                    <p:animEffect filter="fade" transition="in">
                                      <p:cBhvr>
                                        <p:cTn dur="1000"/>
                                        <p:tgtEl>
                                          <p:spTgt spid="529">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8">
                                            <p:txEl>
                                              <p:pRg end="0" st="0"/>
                                            </p:txEl>
                                          </p:spTgt>
                                        </p:tgtEl>
                                        <p:attrNameLst>
                                          <p:attrName>style.visibility</p:attrName>
                                        </p:attrNameLst>
                                      </p:cBhvr>
                                      <p:to>
                                        <p:strVal val="visible"/>
                                      </p:to>
                                    </p:set>
                                    <p:animEffect filter="fade" transition="in">
                                      <p:cBhvr>
                                        <p:cTn dur="1000"/>
                                        <p:tgtEl>
                                          <p:spTgt spid="53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8">
                                            <p:txEl>
                                              <p:pRg end="1" st="1"/>
                                            </p:txEl>
                                          </p:spTgt>
                                        </p:tgtEl>
                                        <p:attrNameLst>
                                          <p:attrName>style.visibility</p:attrName>
                                        </p:attrNameLst>
                                      </p:cBhvr>
                                      <p:to>
                                        <p:strVal val="visible"/>
                                      </p:to>
                                    </p:set>
                                    <p:animEffect filter="fade" transition="in">
                                      <p:cBhvr>
                                        <p:cTn dur="1000"/>
                                        <p:tgtEl>
                                          <p:spTgt spid="53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8">
                                            <p:txEl>
                                              <p:pRg end="2" st="2"/>
                                            </p:txEl>
                                          </p:spTgt>
                                        </p:tgtEl>
                                        <p:attrNameLst>
                                          <p:attrName>style.visibility</p:attrName>
                                        </p:attrNameLst>
                                      </p:cBhvr>
                                      <p:to>
                                        <p:strVal val="visible"/>
                                      </p:to>
                                    </p:set>
                                    <p:animEffect filter="fade" transition="in">
                                      <p:cBhvr>
                                        <p:cTn dur="1000"/>
                                        <p:tgtEl>
                                          <p:spTgt spid="538">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8">
                                            <p:txEl>
                                              <p:pRg end="3" st="3"/>
                                            </p:txEl>
                                          </p:spTgt>
                                        </p:tgtEl>
                                        <p:attrNameLst>
                                          <p:attrName>style.visibility</p:attrName>
                                        </p:attrNameLst>
                                      </p:cBhvr>
                                      <p:to>
                                        <p:strVal val="visible"/>
                                      </p:to>
                                    </p:set>
                                    <p:animEffect filter="fade" transition="in">
                                      <p:cBhvr>
                                        <p:cTn dur="1000"/>
                                        <p:tgtEl>
                                          <p:spTgt spid="538">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4">
                                            <p:txEl>
                                              <p:pRg end="0" st="0"/>
                                            </p:txEl>
                                          </p:spTgt>
                                        </p:tgtEl>
                                        <p:attrNameLst>
                                          <p:attrName>style.visibility</p:attrName>
                                        </p:attrNameLst>
                                      </p:cBhvr>
                                      <p:to>
                                        <p:strVal val="visible"/>
                                      </p:to>
                                    </p:set>
                                    <p:animEffect filter="fade" transition="in">
                                      <p:cBhvr>
                                        <p:cTn dur="1000"/>
                                        <p:tgtEl>
                                          <p:spTgt spid="53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4">
                                            <p:txEl>
                                              <p:pRg end="1" st="1"/>
                                            </p:txEl>
                                          </p:spTgt>
                                        </p:tgtEl>
                                        <p:attrNameLst>
                                          <p:attrName>style.visibility</p:attrName>
                                        </p:attrNameLst>
                                      </p:cBhvr>
                                      <p:to>
                                        <p:strVal val="visible"/>
                                      </p:to>
                                    </p:set>
                                    <p:animEffect filter="fade" transition="in">
                                      <p:cBhvr>
                                        <p:cTn dur="1000"/>
                                        <p:tgtEl>
                                          <p:spTgt spid="53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4">
                                            <p:txEl>
                                              <p:pRg end="2" st="2"/>
                                            </p:txEl>
                                          </p:spTgt>
                                        </p:tgtEl>
                                        <p:attrNameLst>
                                          <p:attrName>style.visibility</p:attrName>
                                        </p:attrNameLst>
                                      </p:cBhvr>
                                      <p:to>
                                        <p:strVal val="visible"/>
                                      </p:to>
                                    </p:set>
                                    <p:animEffect filter="fade" transition="in">
                                      <p:cBhvr>
                                        <p:cTn dur="1000"/>
                                        <p:tgtEl>
                                          <p:spTgt spid="534">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4">
                                            <p:txEl>
                                              <p:pRg end="3" st="3"/>
                                            </p:txEl>
                                          </p:spTgt>
                                        </p:tgtEl>
                                        <p:attrNameLst>
                                          <p:attrName>style.visibility</p:attrName>
                                        </p:attrNameLst>
                                      </p:cBhvr>
                                      <p:to>
                                        <p:strVal val="visible"/>
                                      </p:to>
                                    </p:set>
                                    <p:animEffect filter="fade" transition="in">
                                      <p:cBhvr>
                                        <p:cTn dur="1000"/>
                                        <p:tgtEl>
                                          <p:spTgt spid="534">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4">
                                            <p:txEl>
                                              <p:pRg end="4" st="4"/>
                                            </p:txEl>
                                          </p:spTgt>
                                        </p:tgtEl>
                                        <p:attrNameLst>
                                          <p:attrName>style.visibility</p:attrName>
                                        </p:attrNameLst>
                                      </p:cBhvr>
                                      <p:to>
                                        <p:strVal val="visible"/>
                                      </p:to>
                                    </p:set>
                                    <p:animEffect filter="fade" transition="in">
                                      <p:cBhvr>
                                        <p:cTn dur="1000"/>
                                        <p:tgtEl>
                                          <p:spTgt spid="534">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2" name="Shape 542"/>
        <p:cNvGrpSpPr/>
        <p:nvPr/>
      </p:nvGrpSpPr>
      <p:grpSpPr>
        <a:xfrm>
          <a:off x="0" y="0"/>
          <a:ext cx="0" cy="0"/>
          <a:chOff x="0" y="0"/>
          <a:chExt cx="0" cy="0"/>
        </a:xfrm>
      </p:grpSpPr>
      <p:sp>
        <p:nvSpPr>
          <p:cNvPr id="543" name="Google Shape;543;p68"/>
          <p:cNvSpPr txBox="1"/>
          <p:nvPr>
            <p:ph idx="1" type="subTitle"/>
          </p:nvPr>
        </p:nvSpPr>
        <p:spPr>
          <a:xfrm>
            <a:off x="598088" y="2715913"/>
            <a:ext cx="8222100" cy="43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544" name="Google Shape;544;p68"/>
          <p:cNvPicPr preferRelativeResize="0"/>
          <p:nvPr/>
        </p:nvPicPr>
        <p:blipFill>
          <a:blip r:embed="rId3">
            <a:alphaModFix/>
          </a:blip>
          <a:stretch>
            <a:fillRect/>
          </a:stretch>
        </p:blipFill>
        <p:spPr>
          <a:xfrm>
            <a:off x="0" y="0"/>
            <a:ext cx="9144000" cy="4864638"/>
          </a:xfrm>
          <a:prstGeom prst="rect">
            <a:avLst/>
          </a:prstGeom>
          <a:noFill/>
          <a:ln>
            <a:noFill/>
          </a:ln>
        </p:spPr>
      </p:pic>
      <p:sp>
        <p:nvSpPr>
          <p:cNvPr id="545" name="Google Shape;545;p68"/>
          <p:cNvSpPr txBox="1"/>
          <p:nvPr>
            <p:ph type="ctrTitle"/>
          </p:nvPr>
        </p:nvSpPr>
        <p:spPr>
          <a:xfrm rot="-1411102">
            <a:off x="2134769" y="1492760"/>
            <a:ext cx="3599612" cy="1343679"/>
          </a:xfrm>
          <a:prstGeom prst="rect">
            <a:avLst/>
          </a:prstGeom>
          <a:solidFill>
            <a:schemeClr val="dk2"/>
          </a:solidFill>
        </p:spPr>
        <p:txBody>
          <a:bodyPr anchorCtr="0" anchor="b" bIns="91425" lIns="91425" spcFirstLastPara="1" rIns="91425" wrap="square" tIns="91425">
            <a:noAutofit/>
          </a:bodyPr>
          <a:lstStyle/>
          <a:p>
            <a:pPr indent="0" lvl="0" marL="0" rtl="0" algn="l">
              <a:spcBef>
                <a:spcPts val="0"/>
              </a:spcBef>
              <a:spcAft>
                <a:spcPts val="0"/>
              </a:spcAft>
              <a:buNone/>
            </a:pPr>
            <a:r>
              <a:rPr lang="en" sz="7900"/>
              <a:t>Demos!</a:t>
            </a:r>
            <a:endParaRPr sz="7900"/>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9" name="Shape 549"/>
        <p:cNvGrpSpPr/>
        <p:nvPr/>
      </p:nvGrpSpPr>
      <p:grpSpPr>
        <a:xfrm>
          <a:off x="0" y="0"/>
          <a:ext cx="0" cy="0"/>
          <a:chOff x="0" y="0"/>
          <a:chExt cx="0" cy="0"/>
        </a:xfrm>
      </p:grpSpPr>
      <p:sp>
        <p:nvSpPr>
          <p:cNvPr id="550" name="Google Shape;550;p69"/>
          <p:cNvSpPr txBox="1"/>
          <p:nvPr>
            <p:ph type="ctrTitle"/>
          </p:nvPr>
        </p:nvSpPr>
        <p:spPr>
          <a:xfrm>
            <a:off x="529250" y="308597"/>
            <a:ext cx="8222100" cy="83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Links</a:t>
            </a:r>
            <a:endParaRPr/>
          </a:p>
        </p:txBody>
      </p:sp>
      <p:sp>
        <p:nvSpPr>
          <p:cNvPr id="551" name="Google Shape;551;p69"/>
          <p:cNvSpPr txBox="1"/>
          <p:nvPr>
            <p:ph idx="1" type="subTitle"/>
          </p:nvPr>
        </p:nvSpPr>
        <p:spPr>
          <a:xfrm>
            <a:off x="563675" y="1242517"/>
            <a:ext cx="8222100" cy="371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Explain Anything Like I'm Five:</a:t>
            </a:r>
            <a:endParaRPr sz="1600"/>
          </a:p>
          <a:p>
            <a:pPr indent="0" lvl="0" marL="0" rtl="0" algn="l">
              <a:spcBef>
                <a:spcPts val="0"/>
              </a:spcBef>
              <a:spcAft>
                <a:spcPts val="0"/>
              </a:spcAft>
              <a:buNone/>
            </a:pPr>
            <a:r>
              <a:rPr lang="en" sz="1600"/>
              <a:t>A Model for Open Domain Long Form Question Answering (</a:t>
            </a:r>
            <a:r>
              <a:rPr lang="en" sz="1600" u="sng">
                <a:solidFill>
                  <a:schemeClr val="hlink"/>
                </a:solidFill>
                <a:hlinkClick r:id="rId3"/>
              </a:rPr>
              <a:t>notebook</a:t>
            </a:r>
            <a:r>
              <a:rPr lang="en" sz="1600"/>
              <a:t>)</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rPr lang="en" sz="1600" u="sng">
                <a:solidFill>
                  <a:schemeClr val="hlink"/>
                </a:solidFill>
                <a:hlinkClick r:id="rId4"/>
              </a:rPr>
              <a:t>ELI5: Long Form Question Answering (Fan et al., 2019)</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rPr lang="en" sz="1600" u="sng">
                <a:solidFill>
                  <a:schemeClr val="hlink"/>
                </a:solidFill>
                <a:hlinkClick r:id="rId5"/>
              </a:rPr>
              <a:t>Long-Form QA beyond ELI5: an updated dataset and approach</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rPr lang="en" sz="1600" u="sng">
                <a:solidFill>
                  <a:schemeClr val="hlink"/>
                </a:solidFill>
                <a:hlinkClick r:id="rId6"/>
              </a:rPr>
              <a:t>LFQA demo, by HuggingFace</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rPr lang="en" sz="1600" u="sng">
                <a:solidFill>
                  <a:schemeClr val="hlink"/>
                </a:solidFill>
                <a:hlinkClick r:id="rId7"/>
              </a:rPr>
              <a:t>Long-Form QA beyond ELI5: an updated dataset and approach (Blagojevic, towardsdatascience)</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rPr lang="en" sz="1600" u="sng">
                <a:solidFill>
                  <a:schemeClr val="hlink"/>
                </a:solidFill>
                <a:hlinkClick r:id="rId8"/>
              </a:rPr>
              <a:t>Jurassic-X: Crossing the Neuro-Symbolic Chasm with the MRKL System</a:t>
            </a:r>
            <a:endParaRPr sz="1600"/>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5" name="Shape 555"/>
        <p:cNvGrpSpPr/>
        <p:nvPr/>
      </p:nvGrpSpPr>
      <p:grpSpPr>
        <a:xfrm>
          <a:off x="0" y="0"/>
          <a:ext cx="0" cy="0"/>
          <a:chOff x="0" y="0"/>
          <a:chExt cx="0" cy="0"/>
        </a:xfrm>
      </p:grpSpPr>
      <p:sp>
        <p:nvSpPr>
          <p:cNvPr id="556" name="Google Shape;556;p70"/>
          <p:cNvSpPr txBox="1"/>
          <p:nvPr>
            <p:ph type="ctrTitle"/>
          </p:nvPr>
        </p:nvSpPr>
        <p:spPr>
          <a:xfrm>
            <a:off x="598100" y="1775222"/>
            <a:ext cx="8222100" cy="83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Human LFQA</a:t>
            </a:r>
            <a:endParaRPr/>
          </a:p>
        </p:txBody>
      </p:sp>
      <p:sp>
        <p:nvSpPr>
          <p:cNvPr id="557" name="Google Shape;557;p70"/>
          <p:cNvSpPr txBox="1"/>
          <p:nvPr>
            <p:ph idx="1" type="subTitle"/>
          </p:nvPr>
        </p:nvSpPr>
        <p:spPr>
          <a:xfrm>
            <a:off x="598088" y="2715913"/>
            <a:ext cx="8222100" cy="43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1" name="Shape 561"/>
        <p:cNvGrpSpPr/>
        <p:nvPr/>
      </p:nvGrpSpPr>
      <p:grpSpPr>
        <a:xfrm>
          <a:off x="0" y="0"/>
          <a:ext cx="0" cy="0"/>
          <a:chOff x="0" y="0"/>
          <a:chExt cx="0" cy="0"/>
        </a:xfrm>
      </p:grpSpPr>
      <p:sp>
        <p:nvSpPr>
          <p:cNvPr id="562" name="Google Shape;562;p71"/>
          <p:cNvSpPr txBox="1"/>
          <p:nvPr>
            <p:ph type="ctrTitle"/>
          </p:nvPr>
        </p:nvSpPr>
        <p:spPr>
          <a:xfrm>
            <a:off x="598100" y="1775222"/>
            <a:ext cx="8222100" cy="83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tnx!</a:t>
            </a:r>
            <a:endParaRPr/>
          </a:p>
        </p:txBody>
      </p:sp>
      <p:sp>
        <p:nvSpPr>
          <p:cNvPr id="563" name="Google Shape;563;p71"/>
          <p:cNvSpPr txBox="1"/>
          <p:nvPr>
            <p:ph idx="1" type="subTitle"/>
          </p:nvPr>
        </p:nvSpPr>
        <p:spPr>
          <a:xfrm>
            <a:off x="598088" y="2715913"/>
            <a:ext cx="8222100" cy="43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18"/>
          <p:cNvSpPr txBox="1"/>
          <p:nvPr>
            <p:ph type="ctrTitle"/>
          </p:nvPr>
        </p:nvSpPr>
        <p:spPr>
          <a:xfrm>
            <a:off x="598100" y="1775222"/>
            <a:ext cx="8222100" cy="83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Long Form Question Answering</a:t>
            </a:r>
            <a:endParaRPr/>
          </a:p>
        </p:txBody>
      </p:sp>
      <p:sp>
        <p:nvSpPr>
          <p:cNvPr id="119" name="Google Shape;119;p18"/>
          <p:cNvSpPr txBox="1"/>
          <p:nvPr>
            <p:ph idx="1" type="subTitle"/>
          </p:nvPr>
        </p:nvSpPr>
        <p:spPr>
          <a:xfrm>
            <a:off x="598088" y="2715913"/>
            <a:ext cx="8222100" cy="43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Open Domain Question Answering</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67" name="Shape 567"/>
        <p:cNvGrpSpPr/>
        <p:nvPr/>
      </p:nvGrpSpPr>
      <p:grpSpPr>
        <a:xfrm>
          <a:off x="0" y="0"/>
          <a:ext cx="0" cy="0"/>
          <a:chOff x="0" y="0"/>
          <a:chExt cx="0" cy="0"/>
        </a:xfrm>
      </p:grpSpPr>
      <p:sp>
        <p:nvSpPr>
          <p:cNvPr id="568" name="Google Shape;568;p72"/>
          <p:cNvSpPr txBox="1"/>
          <p:nvPr>
            <p:ph type="ctrTitle"/>
          </p:nvPr>
        </p:nvSpPr>
        <p:spPr>
          <a:xfrm>
            <a:off x="598100" y="1775222"/>
            <a:ext cx="8222100" cy="83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MRKL model interface</a:t>
            </a:r>
            <a:endParaRPr/>
          </a:p>
        </p:txBody>
      </p:sp>
      <p:sp>
        <p:nvSpPr>
          <p:cNvPr id="569" name="Google Shape;569;p72"/>
          <p:cNvSpPr txBox="1"/>
          <p:nvPr>
            <p:ph idx="1" type="subTitle"/>
          </p:nvPr>
        </p:nvSpPr>
        <p:spPr>
          <a:xfrm>
            <a:off x="598088" y="2182513"/>
            <a:ext cx="8222100" cy="43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750">
                <a:latin typeface="Arial"/>
                <a:ea typeface="Arial"/>
                <a:cs typeface="Arial"/>
                <a:sym typeface="Arial"/>
              </a:rPr>
              <a:t>The router is a specialized neural net and there-</a:t>
            </a:r>
            <a:endParaRPr sz="1750">
              <a:latin typeface="Arial"/>
              <a:ea typeface="Arial"/>
              <a:cs typeface="Arial"/>
              <a:sym typeface="Arial"/>
            </a:endParaRPr>
          </a:p>
          <a:p>
            <a:pPr indent="0" lvl="0" marL="0" rtl="0" algn="l">
              <a:spcBef>
                <a:spcPts val="0"/>
              </a:spcBef>
              <a:spcAft>
                <a:spcPts val="0"/>
              </a:spcAft>
              <a:buNone/>
            </a:pPr>
            <a:r>
              <a:rPr lang="en" sz="1750">
                <a:latin typeface="Arial"/>
                <a:ea typeface="Arial"/>
                <a:cs typeface="Arial"/>
                <a:sym typeface="Arial"/>
              </a:rPr>
              <a:t>fore invoking a neural module is easy since the neural-to-neural interface is natural.</a:t>
            </a:r>
            <a:endParaRPr sz="1750">
              <a:latin typeface="Arial"/>
              <a:ea typeface="Arial"/>
              <a:cs typeface="Arial"/>
              <a:sym typeface="Arial"/>
            </a:endParaRPr>
          </a:p>
          <a:p>
            <a:pPr indent="0" lvl="0" marL="0" rtl="0" algn="l">
              <a:spcBef>
                <a:spcPts val="0"/>
              </a:spcBef>
              <a:spcAft>
                <a:spcPts val="0"/>
              </a:spcAft>
              <a:buNone/>
            </a:pPr>
            <a:r>
              <a:rPr lang="en" sz="1750">
                <a:latin typeface="Arial"/>
                <a:ea typeface="Arial"/>
                <a:cs typeface="Arial"/>
                <a:sym typeface="Arial"/>
              </a:rPr>
              <a:t>However, when a neural network needs to access a database, make an API call, or</a:t>
            </a:r>
            <a:endParaRPr sz="1750">
              <a:latin typeface="Arial"/>
              <a:ea typeface="Arial"/>
              <a:cs typeface="Arial"/>
              <a:sym typeface="Arial"/>
            </a:endParaRPr>
          </a:p>
          <a:p>
            <a:pPr indent="0" lvl="0" marL="0" rtl="0" algn="l">
              <a:spcBef>
                <a:spcPts val="0"/>
              </a:spcBef>
              <a:spcAft>
                <a:spcPts val="0"/>
              </a:spcAft>
              <a:buNone/>
            </a:pPr>
            <a:r>
              <a:rPr lang="en" sz="1750">
                <a:latin typeface="Arial"/>
                <a:ea typeface="Arial"/>
                <a:cs typeface="Arial"/>
                <a:sym typeface="Arial"/>
              </a:rPr>
              <a:t>invoke another symbolic computation, it must extract from the text discrete param-</a:t>
            </a:r>
            <a:endParaRPr sz="1750">
              <a:latin typeface="Arial"/>
              <a:ea typeface="Arial"/>
              <a:cs typeface="Arial"/>
              <a:sym typeface="Arial"/>
            </a:endParaRPr>
          </a:p>
          <a:p>
            <a:pPr indent="0" lvl="0" marL="0" rtl="0" algn="l">
              <a:spcBef>
                <a:spcPts val="0"/>
              </a:spcBef>
              <a:spcAft>
                <a:spcPts val="0"/>
              </a:spcAft>
              <a:buNone/>
            </a:pPr>
            <a:r>
              <a:rPr lang="en" sz="1750">
                <a:latin typeface="Arial"/>
                <a:ea typeface="Arial"/>
                <a:cs typeface="Arial"/>
                <a:sym typeface="Arial"/>
              </a:rPr>
              <a:t>eters required by the module.</a:t>
            </a:r>
            <a:endParaRPr sz="1750">
              <a:latin typeface="Arial"/>
              <a:ea typeface="Arial"/>
              <a:cs typeface="Arial"/>
              <a:sym typeface="Arial"/>
            </a:endParaRPr>
          </a:p>
          <a:p>
            <a:pPr indent="0" lvl="0" marL="0" rtl="0" algn="l">
              <a:spcBef>
                <a:spcPts val="0"/>
              </a:spcBef>
              <a:spcAft>
                <a:spcPts val="0"/>
              </a:spcAft>
              <a:buNone/>
            </a:pPr>
            <a:r>
              <a:rPr lang="en" sz="1750">
                <a:latin typeface="Arial"/>
                <a:ea typeface="Arial"/>
                <a:cs typeface="Arial"/>
                <a:sym typeface="Arial"/>
              </a:rPr>
              <a:t>The solution is to train the router to extract the right input independently for</a:t>
            </a:r>
            <a:endParaRPr sz="1750">
              <a:latin typeface="Arial"/>
              <a:ea typeface="Arial"/>
              <a:cs typeface="Arial"/>
              <a:sym typeface="Arial"/>
            </a:endParaRPr>
          </a:p>
          <a:p>
            <a:pPr indent="0" lvl="0" marL="0" rtl="0" algn="l">
              <a:spcBef>
                <a:spcPts val="0"/>
              </a:spcBef>
              <a:spcAft>
                <a:spcPts val="0"/>
              </a:spcAft>
              <a:buNone/>
            </a:pPr>
            <a:r>
              <a:rPr lang="en" sz="1750">
                <a:latin typeface="Arial"/>
                <a:ea typeface="Arial"/>
                <a:cs typeface="Arial"/>
                <a:sym typeface="Arial"/>
              </a:rPr>
              <a:t>each module, with rigorous evaluation of the performance.</a:t>
            </a:r>
            <a:endParaRPr sz="1750">
              <a:latin typeface="Arial"/>
              <a:ea typeface="Arial"/>
              <a:cs typeface="Arial"/>
              <a:sym typeface="Arial"/>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73" name="Shape 573"/>
        <p:cNvGrpSpPr/>
        <p:nvPr/>
      </p:nvGrpSpPr>
      <p:grpSpPr>
        <a:xfrm>
          <a:off x="0" y="0"/>
          <a:ext cx="0" cy="0"/>
          <a:chOff x="0" y="0"/>
          <a:chExt cx="0" cy="0"/>
        </a:xfrm>
      </p:grpSpPr>
      <p:sp>
        <p:nvSpPr>
          <p:cNvPr id="574" name="Google Shape;574;p73"/>
          <p:cNvSpPr txBox="1"/>
          <p:nvPr>
            <p:ph type="ctrTitle"/>
          </p:nvPr>
        </p:nvSpPr>
        <p:spPr>
          <a:xfrm>
            <a:off x="598100" y="1775222"/>
            <a:ext cx="8222100" cy="83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jurassic-X</a:t>
            </a:r>
            <a:endParaRPr/>
          </a:p>
        </p:txBody>
      </p:sp>
      <p:sp>
        <p:nvSpPr>
          <p:cNvPr id="575" name="Google Shape;575;p73"/>
          <p:cNvSpPr txBox="1"/>
          <p:nvPr>
            <p:ph idx="1" type="subTitle"/>
          </p:nvPr>
        </p:nvSpPr>
        <p:spPr>
          <a:xfrm>
            <a:off x="598088" y="2715913"/>
            <a:ext cx="8222100" cy="43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Arial"/>
                <a:ea typeface="Arial"/>
                <a:cs typeface="Arial"/>
                <a:sym typeface="Arial"/>
              </a:rPr>
              <a:t>Input-dependent prompt-tuning for massively multi-tasking a frozen LM</a:t>
            </a:r>
            <a:endParaRPr sz="1600">
              <a:latin typeface="Arial"/>
              <a:ea typeface="Arial"/>
              <a:cs typeface="Arial"/>
              <a:sym typeface="Arial"/>
            </a:endParaRPr>
          </a:p>
          <a:p>
            <a:pPr indent="0" lvl="0" marL="0" rtl="0" algn="l">
              <a:spcBef>
                <a:spcPts val="0"/>
              </a:spcBef>
              <a:spcAft>
                <a:spcPts val="0"/>
              </a:spcAft>
              <a:buNone/>
            </a:pPr>
            <a:r>
              <a:rPr lang="en" sz="1600">
                <a:latin typeface="Arial"/>
                <a:ea typeface="Arial"/>
                <a:cs typeface="Arial"/>
                <a:sym typeface="Arial"/>
              </a:rPr>
              <a:t>Using a smaller </a:t>
            </a:r>
            <a:r>
              <a:rPr i="1" lang="en" sz="1600">
                <a:latin typeface="Arial"/>
                <a:ea typeface="Arial"/>
                <a:cs typeface="Arial"/>
                <a:sym typeface="Arial"/>
              </a:rPr>
              <a:t>router </a:t>
            </a:r>
            <a:r>
              <a:rPr lang="en" sz="1600">
                <a:latin typeface="Arial"/>
                <a:ea typeface="Arial"/>
                <a:cs typeface="Arial"/>
                <a:sym typeface="Arial"/>
              </a:rPr>
              <a:t>LM to generate neural prompts for the frozen huge LM</a:t>
            </a:r>
            <a:endParaRPr sz="1600">
              <a:latin typeface="Arial"/>
              <a:ea typeface="Arial"/>
              <a:cs typeface="Arial"/>
              <a:sym typeface="Arial"/>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9" name="Shape 579"/>
        <p:cNvGrpSpPr/>
        <p:nvPr/>
      </p:nvGrpSpPr>
      <p:grpSpPr>
        <a:xfrm>
          <a:off x="0" y="0"/>
          <a:ext cx="0" cy="0"/>
          <a:chOff x="0" y="0"/>
          <a:chExt cx="0" cy="0"/>
        </a:xfrm>
      </p:grpSpPr>
      <p:sp>
        <p:nvSpPr>
          <p:cNvPr id="580" name="Google Shape;580;p74"/>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Challenges deep-dive</a:t>
            </a:r>
            <a:endParaRPr/>
          </a:p>
        </p:txBody>
      </p:sp>
      <p:sp>
        <p:nvSpPr>
          <p:cNvPr id="581" name="Google Shape;581;p74"/>
          <p:cNvSpPr/>
          <p:nvPr/>
        </p:nvSpPr>
        <p:spPr>
          <a:xfrm>
            <a:off x="432350" y="1304875"/>
            <a:ext cx="2469300" cy="607800"/>
          </a:xfrm>
          <a:prstGeom prst="homePlate">
            <a:avLst>
              <a:gd fmla="val 50000" name="adj"/>
            </a:avLst>
          </a:prstGeom>
          <a:solidFill>
            <a:schemeClr val="dk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582" name="Google Shape;582;p74"/>
          <p:cNvSpPr txBox="1"/>
          <p:nvPr>
            <p:ph idx="4294967295" type="body"/>
          </p:nvPr>
        </p:nvSpPr>
        <p:spPr>
          <a:xfrm>
            <a:off x="432350" y="1451576"/>
            <a:ext cx="2257200" cy="3144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a:solidFill>
                  <a:schemeClr val="lt1"/>
                </a:solidFill>
              </a:rPr>
              <a:t>Challenge 1</a:t>
            </a:r>
            <a:endParaRPr>
              <a:solidFill>
                <a:schemeClr val="lt1"/>
              </a:solidFill>
            </a:endParaRPr>
          </a:p>
        </p:txBody>
      </p:sp>
      <p:sp>
        <p:nvSpPr>
          <p:cNvPr id="583" name="Google Shape;583;p74"/>
          <p:cNvSpPr txBox="1"/>
          <p:nvPr>
            <p:ph idx="4294967295" type="body"/>
          </p:nvPr>
        </p:nvSpPr>
        <p:spPr>
          <a:xfrm>
            <a:off x="432350" y="2070575"/>
            <a:ext cx="2471700" cy="2650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600"/>
              <a:t>Expand audience</a:t>
            </a:r>
            <a:endParaRPr b="1" sz="1600"/>
          </a:p>
          <a:p>
            <a:pPr indent="0" lvl="0" marL="0" rtl="0" algn="l">
              <a:spcBef>
                <a:spcPts val="800"/>
              </a:spcBef>
              <a:spcAft>
                <a:spcPts val="800"/>
              </a:spcAft>
              <a:buNone/>
            </a:pPr>
            <a:r>
              <a:rPr lang="en" sz="1600"/>
              <a:t>Lorem ipsum dolor sit amet, consectetur adipiscing elit, sed do eiusmod tempor incididunt ut labore et dolore magna aliqua. </a:t>
            </a:r>
            <a:endParaRPr sz="1600"/>
          </a:p>
        </p:txBody>
      </p:sp>
      <p:sp>
        <p:nvSpPr>
          <p:cNvPr id="584" name="Google Shape;584;p74"/>
          <p:cNvSpPr/>
          <p:nvPr/>
        </p:nvSpPr>
        <p:spPr>
          <a:xfrm>
            <a:off x="3044777" y="1304875"/>
            <a:ext cx="2760600" cy="607800"/>
          </a:xfrm>
          <a:prstGeom prst="chevron">
            <a:avLst>
              <a:gd fmla="val 50000" name="adj"/>
            </a:avLst>
          </a:prstGeom>
          <a:solidFill>
            <a:schemeClr val="dk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585" name="Google Shape;585;p74"/>
          <p:cNvSpPr txBox="1"/>
          <p:nvPr>
            <p:ph idx="4294967295" type="body"/>
          </p:nvPr>
        </p:nvSpPr>
        <p:spPr>
          <a:xfrm>
            <a:off x="3336150" y="1451576"/>
            <a:ext cx="2257200" cy="3144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a:solidFill>
                  <a:schemeClr val="lt1"/>
                </a:solidFill>
              </a:rPr>
              <a:t>Challenge 2</a:t>
            </a:r>
            <a:endParaRPr>
              <a:solidFill>
                <a:schemeClr val="lt1"/>
              </a:solidFill>
            </a:endParaRPr>
          </a:p>
        </p:txBody>
      </p:sp>
      <p:sp>
        <p:nvSpPr>
          <p:cNvPr id="586" name="Google Shape;586;p74"/>
          <p:cNvSpPr txBox="1"/>
          <p:nvPr>
            <p:ph idx="4294967295" type="body"/>
          </p:nvPr>
        </p:nvSpPr>
        <p:spPr>
          <a:xfrm>
            <a:off x="3336146" y="2070575"/>
            <a:ext cx="2471700" cy="2650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600"/>
              <a:t>Up 30-day actives</a:t>
            </a:r>
            <a:endParaRPr b="1" sz="1600"/>
          </a:p>
          <a:p>
            <a:pPr indent="0" lvl="0" marL="0" rtl="0" algn="l">
              <a:spcBef>
                <a:spcPts val="800"/>
              </a:spcBef>
              <a:spcAft>
                <a:spcPts val="0"/>
              </a:spcAft>
              <a:buNone/>
            </a:pPr>
            <a:r>
              <a:rPr lang="en" sz="1600"/>
              <a:t>Ut enim ad minim veniam, quis nostrud exercitation</a:t>
            </a:r>
            <a:endParaRPr sz="1600"/>
          </a:p>
          <a:p>
            <a:pPr indent="-330200" lvl="0" marL="457200" rtl="0" algn="l">
              <a:spcBef>
                <a:spcPts val="800"/>
              </a:spcBef>
              <a:spcAft>
                <a:spcPts val="800"/>
              </a:spcAft>
              <a:buSzPts val="1600"/>
              <a:buChar char="●"/>
            </a:pPr>
            <a:r>
              <a:rPr lang="en" sz="1600"/>
              <a:t>Duis aute irure dolor in reprehenderit in voluptate velit </a:t>
            </a:r>
            <a:endParaRPr sz="1600"/>
          </a:p>
        </p:txBody>
      </p:sp>
      <p:sp>
        <p:nvSpPr>
          <p:cNvPr id="587" name="Google Shape;587;p74"/>
          <p:cNvSpPr/>
          <p:nvPr/>
        </p:nvSpPr>
        <p:spPr>
          <a:xfrm>
            <a:off x="5948502" y="1304875"/>
            <a:ext cx="2760600" cy="607800"/>
          </a:xfrm>
          <a:prstGeom prst="chevron">
            <a:avLst>
              <a:gd fmla="val 50000" name="adj"/>
            </a:avLst>
          </a:prstGeom>
          <a:solidFill>
            <a:schemeClr val="dk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588" name="Google Shape;588;p74"/>
          <p:cNvSpPr txBox="1"/>
          <p:nvPr>
            <p:ph idx="4294967295" type="body"/>
          </p:nvPr>
        </p:nvSpPr>
        <p:spPr>
          <a:xfrm>
            <a:off x="6254233" y="1451576"/>
            <a:ext cx="2257200" cy="3144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a:solidFill>
                  <a:schemeClr val="lt1"/>
                </a:solidFill>
              </a:rPr>
              <a:t>Challenge 3</a:t>
            </a:r>
            <a:endParaRPr>
              <a:solidFill>
                <a:schemeClr val="lt1"/>
              </a:solidFill>
            </a:endParaRPr>
          </a:p>
        </p:txBody>
      </p:sp>
      <p:sp>
        <p:nvSpPr>
          <p:cNvPr id="589" name="Google Shape;589;p74"/>
          <p:cNvSpPr txBox="1"/>
          <p:nvPr>
            <p:ph idx="4294967295" type="body"/>
          </p:nvPr>
        </p:nvSpPr>
        <p:spPr>
          <a:xfrm>
            <a:off x="6254226" y="2070575"/>
            <a:ext cx="2471700" cy="2650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600"/>
              <a:t>Increase conversion</a:t>
            </a:r>
            <a:endParaRPr b="1" sz="1600"/>
          </a:p>
          <a:p>
            <a:pPr indent="0" lvl="0" marL="0" rtl="0" algn="l">
              <a:spcBef>
                <a:spcPts val="800"/>
              </a:spcBef>
              <a:spcAft>
                <a:spcPts val="800"/>
              </a:spcAft>
              <a:buNone/>
            </a:pPr>
            <a:r>
              <a:rPr lang="en" sz="1600"/>
              <a:t>Excepteur sint occaecat cupidatat non proident, sunt in culpa qui officia deserunt mollit anim id est laborum.</a:t>
            </a:r>
            <a:endParaRPr sz="1600"/>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3" name="Shape 593"/>
        <p:cNvGrpSpPr/>
        <p:nvPr/>
      </p:nvGrpSpPr>
      <p:grpSpPr>
        <a:xfrm>
          <a:off x="0" y="0"/>
          <a:ext cx="0" cy="0"/>
          <a:chOff x="0" y="0"/>
          <a:chExt cx="0" cy="0"/>
        </a:xfrm>
      </p:grpSpPr>
      <p:sp>
        <p:nvSpPr>
          <p:cNvPr id="594" name="Google Shape;594;p75"/>
          <p:cNvSpPr txBox="1"/>
          <p:nvPr>
            <p:ph type="title"/>
          </p:nvPr>
        </p:nvSpPr>
        <p:spPr>
          <a:xfrm>
            <a:off x="265500" y="1151100"/>
            <a:ext cx="4045200" cy="1564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Solution</a:t>
            </a:r>
            <a:endParaRPr/>
          </a:p>
        </p:txBody>
      </p:sp>
      <p:sp>
        <p:nvSpPr>
          <p:cNvPr id="595" name="Google Shape;595;p75"/>
          <p:cNvSpPr txBox="1"/>
          <p:nvPr>
            <p:ph idx="1" type="subTitle"/>
          </p:nvPr>
        </p:nvSpPr>
        <p:spPr>
          <a:xfrm>
            <a:off x="265500" y="2769001"/>
            <a:ext cx="4045200" cy="1269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More premium subscribers</a:t>
            </a:r>
            <a:endParaRPr/>
          </a:p>
        </p:txBody>
      </p:sp>
      <p:sp>
        <p:nvSpPr>
          <p:cNvPr id="596" name="Google Shape;596;p75"/>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0" lvl="0" marL="0" rtl="0" algn="l">
              <a:spcBef>
                <a:spcPts val="0"/>
              </a:spcBef>
              <a:spcAft>
                <a:spcPts val="1600"/>
              </a:spcAft>
              <a:buNone/>
            </a:pPr>
            <a:r>
              <a:rPr lang="en"/>
              <a:t>Lorem ipsum dolor sit amet, consectetur adipiscing elit, sed do eiusmod tempor incididunt ut labore et dolore magna aliqua.</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0" name="Shape 600"/>
        <p:cNvGrpSpPr/>
        <p:nvPr/>
      </p:nvGrpSpPr>
      <p:grpSpPr>
        <a:xfrm>
          <a:off x="0" y="0"/>
          <a:ext cx="0" cy="0"/>
          <a:chOff x="0" y="0"/>
          <a:chExt cx="0" cy="0"/>
        </a:xfrm>
      </p:grpSpPr>
      <p:sp>
        <p:nvSpPr>
          <p:cNvPr id="601" name="Google Shape;601;p76"/>
          <p:cNvSpPr txBox="1"/>
          <p:nvPr>
            <p:ph type="title"/>
          </p:nvPr>
        </p:nvSpPr>
        <p:spPr>
          <a:xfrm>
            <a:off x="598100" y="2152347"/>
            <a:ext cx="8222100" cy="83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Implementation</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5" name="Shape 605"/>
        <p:cNvGrpSpPr/>
        <p:nvPr/>
      </p:nvGrpSpPr>
      <p:grpSpPr>
        <a:xfrm>
          <a:off x="0" y="0"/>
          <a:ext cx="0" cy="0"/>
          <a:chOff x="0" y="0"/>
          <a:chExt cx="0" cy="0"/>
        </a:xfrm>
      </p:grpSpPr>
      <p:sp>
        <p:nvSpPr>
          <p:cNvPr descr="Background pointer shape in timeline graphic" id="606" name="Google Shape;606;p77"/>
          <p:cNvSpPr/>
          <p:nvPr/>
        </p:nvSpPr>
        <p:spPr>
          <a:xfrm>
            <a:off x="340934" y="2199000"/>
            <a:ext cx="1872300" cy="745500"/>
          </a:xfrm>
          <a:prstGeom prst="homePlate">
            <a:avLst>
              <a:gd fmla="val 50000" name="adj"/>
            </a:avLst>
          </a:prstGeom>
          <a:solidFill>
            <a:schemeClr val="dk1"/>
          </a:solidFill>
          <a:ln cap="flat" cmpd="sng" w="9525">
            <a:solidFill>
              <a:schemeClr val="lt1"/>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607" name="Google Shape;607;p77"/>
          <p:cNvSpPr txBox="1"/>
          <p:nvPr>
            <p:ph idx="4294967295" type="body"/>
          </p:nvPr>
        </p:nvSpPr>
        <p:spPr>
          <a:xfrm>
            <a:off x="340923" y="2336550"/>
            <a:ext cx="1455600" cy="4704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sz="1600">
                <a:solidFill>
                  <a:schemeClr val="lt1"/>
                </a:solidFill>
              </a:rPr>
              <a:t>09.05.XX</a:t>
            </a:r>
            <a:endParaRPr sz="1600">
              <a:solidFill>
                <a:schemeClr val="lt1"/>
              </a:solidFill>
            </a:endParaRPr>
          </a:p>
        </p:txBody>
      </p:sp>
      <p:grpSp>
        <p:nvGrpSpPr>
          <p:cNvPr id="608" name="Google Shape;608;p77"/>
          <p:cNvGrpSpPr/>
          <p:nvPr/>
        </p:nvGrpSpPr>
        <p:grpSpPr>
          <a:xfrm>
            <a:off x="969270" y="1610215"/>
            <a:ext cx="198900" cy="593656"/>
            <a:chOff x="777447" y="1610215"/>
            <a:chExt cx="198900" cy="593656"/>
          </a:xfrm>
        </p:grpSpPr>
        <p:cxnSp>
          <p:nvCxnSpPr>
            <p:cNvPr id="609" name="Google Shape;609;p77"/>
            <p:cNvCxnSpPr/>
            <p:nvPr/>
          </p:nvCxnSpPr>
          <p:spPr>
            <a:xfrm>
              <a:off x="876909" y="1649171"/>
              <a:ext cx="0" cy="554700"/>
            </a:xfrm>
            <a:prstGeom prst="straightConnector1">
              <a:avLst/>
            </a:prstGeom>
            <a:noFill/>
            <a:ln cap="flat" cmpd="sng" w="9525">
              <a:solidFill>
                <a:schemeClr val="dk2"/>
              </a:solidFill>
              <a:prstDash val="solid"/>
              <a:round/>
              <a:headEnd len="sm" w="sm" type="none"/>
              <a:tailEnd len="sm" w="sm" type="none"/>
            </a:ln>
          </p:spPr>
        </p:cxnSp>
        <p:sp>
          <p:nvSpPr>
            <p:cNvPr id="610" name="Google Shape;610;p77"/>
            <p:cNvSpPr/>
            <p:nvPr/>
          </p:nvSpPr>
          <p:spPr>
            <a:xfrm>
              <a:off x="777447" y="1610215"/>
              <a:ext cx="198900" cy="1989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1" name="Google Shape;611;p77"/>
          <p:cNvSpPr txBox="1"/>
          <p:nvPr>
            <p:ph idx="4294967295" type="body"/>
          </p:nvPr>
        </p:nvSpPr>
        <p:spPr>
          <a:xfrm>
            <a:off x="318375" y="385667"/>
            <a:ext cx="2242800" cy="906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600"/>
              <a:t>Lorem ipsum dolor sit amet, consectetur adipiscing elit</a:t>
            </a:r>
            <a:endParaRPr sz="1600"/>
          </a:p>
        </p:txBody>
      </p:sp>
      <p:sp>
        <p:nvSpPr>
          <p:cNvPr descr="Background pointer shape in timeline graphic" id="612" name="Google Shape;612;p77"/>
          <p:cNvSpPr/>
          <p:nvPr/>
        </p:nvSpPr>
        <p:spPr>
          <a:xfrm>
            <a:off x="1817054" y="2199000"/>
            <a:ext cx="2051100" cy="745500"/>
          </a:xfrm>
          <a:prstGeom prst="chevron">
            <a:avLst>
              <a:gd fmla="val 50000" name="adj"/>
            </a:avLst>
          </a:prstGeom>
          <a:solidFill>
            <a:schemeClr val="dk1"/>
          </a:solidFill>
          <a:ln cap="flat" cmpd="sng" w="9525">
            <a:solidFill>
              <a:schemeClr val="lt1"/>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613" name="Google Shape;613;p77"/>
          <p:cNvSpPr txBox="1"/>
          <p:nvPr>
            <p:ph idx="4294967295" type="body"/>
          </p:nvPr>
        </p:nvSpPr>
        <p:spPr>
          <a:xfrm>
            <a:off x="2126317" y="2336550"/>
            <a:ext cx="1315500" cy="4704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sz="1600">
                <a:solidFill>
                  <a:schemeClr val="lt1"/>
                </a:solidFill>
              </a:rPr>
              <a:t>09.17.XX</a:t>
            </a:r>
            <a:endParaRPr sz="1600">
              <a:solidFill>
                <a:schemeClr val="lt1"/>
              </a:solidFill>
            </a:endParaRPr>
          </a:p>
        </p:txBody>
      </p:sp>
      <p:grpSp>
        <p:nvGrpSpPr>
          <p:cNvPr id="614" name="Google Shape;614;p77"/>
          <p:cNvGrpSpPr/>
          <p:nvPr/>
        </p:nvGrpSpPr>
        <p:grpSpPr>
          <a:xfrm>
            <a:off x="2684632" y="2938958"/>
            <a:ext cx="198900" cy="593656"/>
            <a:chOff x="2223534" y="2938958"/>
            <a:chExt cx="198900" cy="593656"/>
          </a:xfrm>
        </p:grpSpPr>
        <p:cxnSp>
          <p:nvCxnSpPr>
            <p:cNvPr id="615" name="Google Shape;615;p77"/>
            <p:cNvCxnSpPr/>
            <p:nvPr/>
          </p:nvCxnSpPr>
          <p:spPr>
            <a:xfrm rot="10800000">
              <a:off x="2322997" y="2938958"/>
              <a:ext cx="0" cy="554700"/>
            </a:xfrm>
            <a:prstGeom prst="straightConnector1">
              <a:avLst/>
            </a:prstGeom>
            <a:noFill/>
            <a:ln cap="flat" cmpd="sng" w="9525">
              <a:solidFill>
                <a:schemeClr val="dk2"/>
              </a:solidFill>
              <a:prstDash val="solid"/>
              <a:round/>
              <a:headEnd len="sm" w="sm" type="none"/>
              <a:tailEnd len="sm" w="sm" type="none"/>
            </a:ln>
          </p:spPr>
        </p:cxnSp>
        <p:sp>
          <p:nvSpPr>
            <p:cNvPr id="616" name="Google Shape;616;p77"/>
            <p:cNvSpPr/>
            <p:nvPr/>
          </p:nvSpPr>
          <p:spPr>
            <a:xfrm flipH="1" rot="10800000">
              <a:off x="2223534" y="3333714"/>
              <a:ext cx="198900" cy="1989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7" name="Google Shape;617;p77"/>
          <p:cNvSpPr txBox="1"/>
          <p:nvPr>
            <p:ph idx="4294967295" type="body"/>
          </p:nvPr>
        </p:nvSpPr>
        <p:spPr>
          <a:xfrm>
            <a:off x="1244337" y="3757725"/>
            <a:ext cx="2242800" cy="906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600"/>
              <a:t>Lorem ipsum dolor sit amet, consectetur adipiscing elit</a:t>
            </a:r>
            <a:endParaRPr sz="1600"/>
          </a:p>
        </p:txBody>
      </p:sp>
      <p:sp>
        <p:nvSpPr>
          <p:cNvPr descr="Background pointer shape in timeline graphic" id="618" name="Google Shape;618;p77"/>
          <p:cNvSpPr/>
          <p:nvPr/>
        </p:nvSpPr>
        <p:spPr>
          <a:xfrm>
            <a:off x="3471973" y="2199000"/>
            <a:ext cx="2051100" cy="745500"/>
          </a:xfrm>
          <a:prstGeom prst="chevron">
            <a:avLst>
              <a:gd fmla="val 50000" name="adj"/>
            </a:avLst>
          </a:prstGeom>
          <a:solidFill>
            <a:schemeClr val="dk1"/>
          </a:solidFill>
          <a:ln cap="flat" cmpd="sng" w="9525">
            <a:solidFill>
              <a:schemeClr val="lt1"/>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619" name="Google Shape;619;p77"/>
          <p:cNvSpPr txBox="1"/>
          <p:nvPr>
            <p:ph idx="4294967295" type="body"/>
          </p:nvPr>
        </p:nvSpPr>
        <p:spPr>
          <a:xfrm>
            <a:off x="3767755" y="2336550"/>
            <a:ext cx="1315500" cy="4704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sz="1600">
                <a:solidFill>
                  <a:schemeClr val="lt1"/>
                </a:solidFill>
              </a:rPr>
              <a:t>10.13.XX</a:t>
            </a:r>
            <a:endParaRPr sz="1600">
              <a:solidFill>
                <a:schemeClr val="lt1"/>
              </a:solidFill>
            </a:endParaRPr>
          </a:p>
        </p:txBody>
      </p:sp>
      <p:grpSp>
        <p:nvGrpSpPr>
          <p:cNvPr id="620" name="Google Shape;620;p77"/>
          <p:cNvGrpSpPr/>
          <p:nvPr/>
        </p:nvGrpSpPr>
        <p:grpSpPr>
          <a:xfrm>
            <a:off x="4319545" y="1610215"/>
            <a:ext cx="198900" cy="593656"/>
            <a:chOff x="3918084" y="1610215"/>
            <a:chExt cx="198900" cy="593656"/>
          </a:xfrm>
        </p:grpSpPr>
        <p:cxnSp>
          <p:nvCxnSpPr>
            <p:cNvPr id="621" name="Google Shape;621;p77"/>
            <p:cNvCxnSpPr/>
            <p:nvPr/>
          </p:nvCxnSpPr>
          <p:spPr>
            <a:xfrm>
              <a:off x="4017546" y="1649171"/>
              <a:ext cx="0" cy="554700"/>
            </a:xfrm>
            <a:prstGeom prst="straightConnector1">
              <a:avLst/>
            </a:prstGeom>
            <a:noFill/>
            <a:ln cap="flat" cmpd="sng" w="9525">
              <a:solidFill>
                <a:schemeClr val="dk2"/>
              </a:solidFill>
              <a:prstDash val="solid"/>
              <a:round/>
              <a:headEnd len="sm" w="sm" type="none"/>
              <a:tailEnd len="sm" w="sm" type="none"/>
            </a:ln>
          </p:spPr>
        </p:cxnSp>
        <p:sp>
          <p:nvSpPr>
            <p:cNvPr id="622" name="Google Shape;622;p77"/>
            <p:cNvSpPr/>
            <p:nvPr/>
          </p:nvSpPr>
          <p:spPr>
            <a:xfrm>
              <a:off x="3918084" y="1610215"/>
              <a:ext cx="198900" cy="1989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3" name="Google Shape;623;p77"/>
          <p:cNvSpPr txBox="1"/>
          <p:nvPr>
            <p:ph idx="4294967295" type="body"/>
          </p:nvPr>
        </p:nvSpPr>
        <p:spPr>
          <a:xfrm>
            <a:off x="3304094" y="385667"/>
            <a:ext cx="2242800" cy="906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600"/>
              <a:t>Lorem ipsum dolor sit amet, consectetur adipiscing elit</a:t>
            </a:r>
            <a:endParaRPr sz="1600"/>
          </a:p>
        </p:txBody>
      </p:sp>
      <p:sp>
        <p:nvSpPr>
          <p:cNvPr descr="Background pointer shape in timeline graphic" id="624" name="Google Shape;624;p77"/>
          <p:cNvSpPr/>
          <p:nvPr/>
        </p:nvSpPr>
        <p:spPr>
          <a:xfrm>
            <a:off x="5126893" y="2199000"/>
            <a:ext cx="2051100" cy="745500"/>
          </a:xfrm>
          <a:prstGeom prst="chevron">
            <a:avLst>
              <a:gd fmla="val 50000" name="adj"/>
            </a:avLst>
          </a:prstGeom>
          <a:solidFill>
            <a:schemeClr val="dk1"/>
          </a:solidFill>
          <a:ln cap="flat" cmpd="sng" w="9525">
            <a:solidFill>
              <a:schemeClr val="lt1"/>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625" name="Google Shape;625;p77"/>
          <p:cNvSpPr txBox="1"/>
          <p:nvPr>
            <p:ph idx="4294967295" type="body"/>
          </p:nvPr>
        </p:nvSpPr>
        <p:spPr>
          <a:xfrm>
            <a:off x="5416699" y="2336550"/>
            <a:ext cx="1315500" cy="4704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sz="1600">
                <a:solidFill>
                  <a:schemeClr val="lt1"/>
                </a:solidFill>
              </a:rPr>
              <a:t>10.20.XX</a:t>
            </a:r>
            <a:endParaRPr sz="1600">
              <a:solidFill>
                <a:schemeClr val="lt1"/>
              </a:solidFill>
            </a:endParaRPr>
          </a:p>
        </p:txBody>
      </p:sp>
      <p:grpSp>
        <p:nvGrpSpPr>
          <p:cNvPr id="626" name="Google Shape;626;p77"/>
          <p:cNvGrpSpPr/>
          <p:nvPr/>
        </p:nvGrpSpPr>
        <p:grpSpPr>
          <a:xfrm>
            <a:off x="5973070" y="2938958"/>
            <a:ext cx="198900" cy="593656"/>
            <a:chOff x="5958946" y="2938958"/>
            <a:chExt cx="198900" cy="593656"/>
          </a:xfrm>
        </p:grpSpPr>
        <p:cxnSp>
          <p:nvCxnSpPr>
            <p:cNvPr id="627" name="Google Shape;627;p77"/>
            <p:cNvCxnSpPr/>
            <p:nvPr/>
          </p:nvCxnSpPr>
          <p:spPr>
            <a:xfrm rot="10800000">
              <a:off x="6058409" y="2938958"/>
              <a:ext cx="0" cy="554700"/>
            </a:xfrm>
            <a:prstGeom prst="straightConnector1">
              <a:avLst/>
            </a:prstGeom>
            <a:noFill/>
            <a:ln cap="flat" cmpd="sng" w="9525">
              <a:solidFill>
                <a:schemeClr val="dk2"/>
              </a:solidFill>
              <a:prstDash val="solid"/>
              <a:round/>
              <a:headEnd len="sm" w="sm" type="none"/>
              <a:tailEnd len="sm" w="sm" type="none"/>
            </a:ln>
          </p:spPr>
        </p:cxnSp>
        <p:sp>
          <p:nvSpPr>
            <p:cNvPr id="628" name="Google Shape;628;p77"/>
            <p:cNvSpPr/>
            <p:nvPr/>
          </p:nvSpPr>
          <p:spPr>
            <a:xfrm flipH="1" rot="10800000">
              <a:off x="5958946" y="3333714"/>
              <a:ext cx="198900" cy="1989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9" name="Google Shape;629;p77"/>
          <p:cNvSpPr txBox="1"/>
          <p:nvPr>
            <p:ph idx="4294967295" type="body"/>
          </p:nvPr>
        </p:nvSpPr>
        <p:spPr>
          <a:xfrm>
            <a:off x="5126902" y="3757725"/>
            <a:ext cx="2242800" cy="906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600"/>
              <a:t>Lorem ipsum dolor sit amet, consectetur adipiscing elit</a:t>
            </a:r>
            <a:endParaRPr sz="1600"/>
          </a:p>
        </p:txBody>
      </p:sp>
      <p:sp>
        <p:nvSpPr>
          <p:cNvPr descr="Background pointer shape in timeline graphic" id="630" name="Google Shape;630;p77"/>
          <p:cNvSpPr/>
          <p:nvPr/>
        </p:nvSpPr>
        <p:spPr>
          <a:xfrm>
            <a:off x="6781813" y="2199000"/>
            <a:ext cx="2051100" cy="745500"/>
          </a:xfrm>
          <a:prstGeom prst="chevron">
            <a:avLst>
              <a:gd fmla="val 50000" name="adj"/>
            </a:avLst>
          </a:prstGeom>
          <a:solidFill>
            <a:schemeClr val="dk1"/>
          </a:solidFill>
          <a:ln cap="flat" cmpd="sng" w="9525">
            <a:solidFill>
              <a:schemeClr val="lt1"/>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631" name="Google Shape;631;p77"/>
          <p:cNvSpPr txBox="1"/>
          <p:nvPr>
            <p:ph idx="4294967295" type="body"/>
          </p:nvPr>
        </p:nvSpPr>
        <p:spPr>
          <a:xfrm>
            <a:off x="7111512" y="2336550"/>
            <a:ext cx="1315500" cy="4704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sz="1600">
                <a:solidFill>
                  <a:schemeClr val="lt1"/>
                </a:solidFill>
              </a:rPr>
              <a:t>11.01.XX</a:t>
            </a:r>
            <a:endParaRPr sz="1600">
              <a:solidFill>
                <a:schemeClr val="lt1"/>
              </a:solidFill>
            </a:endParaRPr>
          </a:p>
        </p:txBody>
      </p:sp>
      <p:grpSp>
        <p:nvGrpSpPr>
          <p:cNvPr id="632" name="Google Shape;632;p77"/>
          <p:cNvGrpSpPr/>
          <p:nvPr/>
        </p:nvGrpSpPr>
        <p:grpSpPr>
          <a:xfrm>
            <a:off x="7669807" y="1610215"/>
            <a:ext cx="198900" cy="593656"/>
            <a:chOff x="3918084" y="1610215"/>
            <a:chExt cx="198900" cy="593656"/>
          </a:xfrm>
        </p:grpSpPr>
        <p:cxnSp>
          <p:nvCxnSpPr>
            <p:cNvPr id="633" name="Google Shape;633;p77"/>
            <p:cNvCxnSpPr/>
            <p:nvPr/>
          </p:nvCxnSpPr>
          <p:spPr>
            <a:xfrm>
              <a:off x="4017546" y="1649171"/>
              <a:ext cx="0" cy="554700"/>
            </a:xfrm>
            <a:prstGeom prst="straightConnector1">
              <a:avLst/>
            </a:prstGeom>
            <a:noFill/>
            <a:ln cap="flat" cmpd="sng" w="9525">
              <a:solidFill>
                <a:schemeClr val="dk2"/>
              </a:solidFill>
              <a:prstDash val="solid"/>
              <a:round/>
              <a:headEnd len="sm" w="sm" type="none"/>
              <a:tailEnd len="sm" w="sm" type="none"/>
            </a:ln>
          </p:spPr>
        </p:cxnSp>
        <p:sp>
          <p:nvSpPr>
            <p:cNvPr id="634" name="Google Shape;634;p77"/>
            <p:cNvSpPr/>
            <p:nvPr/>
          </p:nvSpPr>
          <p:spPr>
            <a:xfrm>
              <a:off x="3918084" y="1610215"/>
              <a:ext cx="198900" cy="1989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5" name="Google Shape;635;p77"/>
          <p:cNvSpPr txBox="1"/>
          <p:nvPr>
            <p:ph idx="4294967295" type="body"/>
          </p:nvPr>
        </p:nvSpPr>
        <p:spPr>
          <a:xfrm>
            <a:off x="6685979" y="385667"/>
            <a:ext cx="2242800" cy="906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600"/>
              <a:t>Lorem ipsum dolor sit amet, consectetur adipiscing elit</a:t>
            </a:r>
            <a:endParaRPr sz="1600"/>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9" name="Shape 639"/>
        <p:cNvGrpSpPr/>
        <p:nvPr/>
      </p:nvGrpSpPr>
      <p:grpSpPr>
        <a:xfrm>
          <a:off x="0" y="0"/>
          <a:ext cx="0" cy="0"/>
          <a:chOff x="0" y="0"/>
          <a:chExt cx="0" cy="0"/>
        </a:xfrm>
      </p:grpSpPr>
      <p:sp>
        <p:nvSpPr>
          <p:cNvPr id="640" name="Google Shape;640;p78"/>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team</a:t>
            </a:r>
            <a:endParaRPr/>
          </a:p>
        </p:txBody>
      </p:sp>
      <p:sp>
        <p:nvSpPr>
          <p:cNvPr id="641" name="Google Shape;641;p78"/>
          <p:cNvSpPr/>
          <p:nvPr/>
        </p:nvSpPr>
        <p:spPr>
          <a:xfrm>
            <a:off x="4147063" y="1049105"/>
            <a:ext cx="1449300" cy="697500"/>
          </a:xfrm>
          <a:prstGeom prst="rect">
            <a:avLst/>
          </a:prstGeom>
          <a:noFill/>
          <a:ln cap="flat" cmpd="sng" w="9525">
            <a:solidFill>
              <a:schemeClr val="dk1"/>
            </a:solidFill>
            <a:prstDash val="solid"/>
            <a:round/>
            <a:headEnd len="sm" w="sm" type="none"/>
            <a:tailEnd len="sm" w="sm" type="none"/>
          </a:ln>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78"/>
          <p:cNvSpPr/>
          <p:nvPr/>
        </p:nvSpPr>
        <p:spPr>
          <a:xfrm>
            <a:off x="4147075" y="1049112"/>
            <a:ext cx="1449300" cy="3084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78"/>
          <p:cNvSpPr txBox="1"/>
          <p:nvPr>
            <p:ph idx="4294967295" type="body"/>
          </p:nvPr>
        </p:nvSpPr>
        <p:spPr>
          <a:xfrm>
            <a:off x="4147075" y="1108350"/>
            <a:ext cx="1449000" cy="1899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sz="1100">
                <a:solidFill>
                  <a:schemeClr val="lt1"/>
                </a:solidFill>
              </a:rPr>
              <a:t>CEO</a:t>
            </a:r>
            <a:endParaRPr sz="1100">
              <a:solidFill>
                <a:schemeClr val="lt1"/>
              </a:solidFill>
            </a:endParaRPr>
          </a:p>
        </p:txBody>
      </p:sp>
      <p:sp>
        <p:nvSpPr>
          <p:cNvPr id="644" name="Google Shape;644;p78"/>
          <p:cNvSpPr txBox="1"/>
          <p:nvPr>
            <p:ph idx="4294967295" type="body"/>
          </p:nvPr>
        </p:nvSpPr>
        <p:spPr>
          <a:xfrm>
            <a:off x="4147075" y="1457100"/>
            <a:ext cx="1449000" cy="1899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sz="1300">
                <a:solidFill>
                  <a:schemeClr val="dk1"/>
                </a:solidFill>
              </a:rPr>
              <a:t>Wendy Writer</a:t>
            </a:r>
            <a:endParaRPr sz="1300">
              <a:solidFill>
                <a:schemeClr val="dk1"/>
              </a:solidFill>
            </a:endParaRPr>
          </a:p>
        </p:txBody>
      </p:sp>
      <p:grpSp>
        <p:nvGrpSpPr>
          <p:cNvPr id="645" name="Google Shape;645;p78"/>
          <p:cNvGrpSpPr/>
          <p:nvPr/>
        </p:nvGrpSpPr>
        <p:grpSpPr>
          <a:xfrm>
            <a:off x="2918113" y="1746605"/>
            <a:ext cx="4160100" cy="531900"/>
            <a:chOff x="2918113" y="1746605"/>
            <a:chExt cx="4160100" cy="531900"/>
          </a:xfrm>
        </p:grpSpPr>
        <p:cxnSp>
          <p:nvCxnSpPr>
            <p:cNvPr id="646" name="Google Shape;646;p78"/>
            <p:cNvCxnSpPr>
              <a:stCxn id="641" idx="2"/>
              <a:endCxn id="647" idx="0"/>
            </p:cNvCxnSpPr>
            <p:nvPr/>
          </p:nvCxnSpPr>
          <p:spPr>
            <a:xfrm rot="5400000">
              <a:off x="3628963" y="1035755"/>
              <a:ext cx="531900" cy="1953600"/>
            </a:xfrm>
            <a:prstGeom prst="bentConnector3">
              <a:avLst>
                <a:gd fmla="val 49999" name="adj1"/>
              </a:avLst>
            </a:prstGeom>
            <a:noFill/>
            <a:ln cap="flat" cmpd="sng" w="9525">
              <a:solidFill>
                <a:schemeClr val="lt2"/>
              </a:solidFill>
              <a:prstDash val="solid"/>
              <a:round/>
              <a:headEnd len="sm" w="sm" type="none"/>
              <a:tailEnd len="sm" w="sm" type="none"/>
            </a:ln>
          </p:spPr>
        </p:cxnSp>
        <p:cxnSp>
          <p:nvCxnSpPr>
            <p:cNvPr id="648" name="Google Shape;648;p78"/>
            <p:cNvCxnSpPr>
              <a:stCxn id="641" idx="2"/>
              <a:endCxn id="649" idx="0"/>
            </p:cNvCxnSpPr>
            <p:nvPr/>
          </p:nvCxnSpPr>
          <p:spPr>
            <a:xfrm flipH="1" rot="-5400000">
              <a:off x="5709013" y="909305"/>
              <a:ext cx="531900" cy="2206500"/>
            </a:xfrm>
            <a:prstGeom prst="bentConnector3">
              <a:avLst>
                <a:gd fmla="val 49999" name="adj1"/>
              </a:avLst>
            </a:prstGeom>
            <a:noFill/>
            <a:ln cap="flat" cmpd="sng" w="9525">
              <a:solidFill>
                <a:schemeClr val="lt2"/>
              </a:solidFill>
              <a:prstDash val="solid"/>
              <a:round/>
              <a:headEnd len="sm" w="sm" type="none"/>
              <a:tailEnd len="sm" w="sm" type="none"/>
            </a:ln>
          </p:spPr>
        </p:cxnSp>
      </p:grpSp>
      <p:sp>
        <p:nvSpPr>
          <p:cNvPr id="650" name="Google Shape;650;p78"/>
          <p:cNvSpPr/>
          <p:nvPr/>
        </p:nvSpPr>
        <p:spPr>
          <a:xfrm>
            <a:off x="2194905" y="2278501"/>
            <a:ext cx="1449300" cy="697200"/>
          </a:xfrm>
          <a:prstGeom prst="rect">
            <a:avLst/>
          </a:prstGeom>
          <a:noFill/>
          <a:ln cap="flat" cmpd="sng" w="9525">
            <a:solidFill>
              <a:schemeClr val="dk1"/>
            </a:solidFill>
            <a:prstDash val="solid"/>
            <a:round/>
            <a:headEnd len="sm" w="sm" type="none"/>
            <a:tailEnd len="sm" w="sm" type="none"/>
          </a:ln>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78"/>
          <p:cNvSpPr/>
          <p:nvPr/>
        </p:nvSpPr>
        <p:spPr>
          <a:xfrm>
            <a:off x="2193500" y="2278499"/>
            <a:ext cx="1449300" cy="3084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78"/>
          <p:cNvSpPr txBox="1"/>
          <p:nvPr>
            <p:ph idx="4294967295" type="body"/>
          </p:nvPr>
        </p:nvSpPr>
        <p:spPr>
          <a:xfrm>
            <a:off x="2193650" y="2337750"/>
            <a:ext cx="1449000" cy="1899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sz="1100">
                <a:solidFill>
                  <a:schemeClr val="lt1"/>
                </a:solidFill>
              </a:rPr>
              <a:t>Dir. of Sales</a:t>
            </a:r>
            <a:endParaRPr sz="1100">
              <a:solidFill>
                <a:schemeClr val="lt1"/>
              </a:solidFill>
            </a:endParaRPr>
          </a:p>
        </p:txBody>
      </p:sp>
      <p:sp>
        <p:nvSpPr>
          <p:cNvPr id="652" name="Google Shape;652;p78"/>
          <p:cNvSpPr txBox="1"/>
          <p:nvPr>
            <p:ph idx="4294967295" type="body"/>
          </p:nvPr>
        </p:nvSpPr>
        <p:spPr>
          <a:xfrm>
            <a:off x="2193638" y="2686588"/>
            <a:ext cx="1449000" cy="1899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sz="1300">
                <a:solidFill>
                  <a:schemeClr val="dk1"/>
                </a:solidFill>
              </a:rPr>
              <a:t>Ronny Reader</a:t>
            </a:r>
            <a:endParaRPr sz="1300">
              <a:solidFill>
                <a:schemeClr val="dk1"/>
              </a:solidFill>
            </a:endParaRPr>
          </a:p>
        </p:txBody>
      </p:sp>
      <p:grpSp>
        <p:nvGrpSpPr>
          <p:cNvPr id="653" name="Google Shape;653;p78"/>
          <p:cNvGrpSpPr/>
          <p:nvPr/>
        </p:nvGrpSpPr>
        <p:grpSpPr>
          <a:xfrm>
            <a:off x="1256055" y="2975701"/>
            <a:ext cx="3327300" cy="531900"/>
            <a:chOff x="1256055" y="2975701"/>
            <a:chExt cx="3327300" cy="531900"/>
          </a:xfrm>
        </p:grpSpPr>
        <p:cxnSp>
          <p:nvCxnSpPr>
            <p:cNvPr id="654" name="Google Shape;654;p78"/>
            <p:cNvCxnSpPr>
              <a:stCxn id="650" idx="2"/>
              <a:endCxn id="655" idx="0"/>
            </p:cNvCxnSpPr>
            <p:nvPr/>
          </p:nvCxnSpPr>
          <p:spPr>
            <a:xfrm>
              <a:off x="2919555" y="2975701"/>
              <a:ext cx="0" cy="531900"/>
            </a:xfrm>
            <a:prstGeom prst="straightConnector1">
              <a:avLst/>
            </a:prstGeom>
            <a:noFill/>
            <a:ln cap="flat" cmpd="sng" w="9525">
              <a:solidFill>
                <a:schemeClr val="lt2"/>
              </a:solidFill>
              <a:prstDash val="solid"/>
              <a:round/>
              <a:headEnd len="sm" w="sm" type="none"/>
              <a:tailEnd len="sm" w="sm" type="none"/>
            </a:ln>
          </p:spPr>
        </p:cxnSp>
        <p:cxnSp>
          <p:nvCxnSpPr>
            <p:cNvPr id="656" name="Google Shape;656;p78"/>
            <p:cNvCxnSpPr>
              <a:stCxn id="650" idx="2"/>
              <a:endCxn id="657" idx="0"/>
            </p:cNvCxnSpPr>
            <p:nvPr/>
          </p:nvCxnSpPr>
          <p:spPr>
            <a:xfrm rot="5400000">
              <a:off x="1821855" y="2409901"/>
              <a:ext cx="531900" cy="1663500"/>
            </a:xfrm>
            <a:prstGeom prst="bentConnector3">
              <a:avLst>
                <a:gd fmla="val 50012" name="adj1"/>
              </a:avLst>
            </a:prstGeom>
            <a:noFill/>
            <a:ln cap="flat" cmpd="sng" w="9525">
              <a:solidFill>
                <a:schemeClr val="lt2"/>
              </a:solidFill>
              <a:prstDash val="solid"/>
              <a:round/>
              <a:headEnd len="sm" w="sm" type="none"/>
              <a:tailEnd len="sm" w="sm" type="none"/>
            </a:ln>
          </p:spPr>
        </p:cxnSp>
        <p:cxnSp>
          <p:nvCxnSpPr>
            <p:cNvPr id="658" name="Google Shape;658;p78"/>
            <p:cNvCxnSpPr>
              <a:stCxn id="650" idx="2"/>
              <a:endCxn id="659" idx="0"/>
            </p:cNvCxnSpPr>
            <p:nvPr/>
          </p:nvCxnSpPr>
          <p:spPr>
            <a:xfrm flipH="1" rot="-5400000">
              <a:off x="3485505" y="2409751"/>
              <a:ext cx="531900" cy="1663800"/>
            </a:xfrm>
            <a:prstGeom prst="bentConnector3">
              <a:avLst>
                <a:gd fmla="val 50012" name="adj1"/>
              </a:avLst>
            </a:prstGeom>
            <a:noFill/>
            <a:ln cap="flat" cmpd="sng" w="9525">
              <a:solidFill>
                <a:schemeClr val="lt2"/>
              </a:solidFill>
              <a:prstDash val="solid"/>
              <a:round/>
              <a:headEnd len="sm" w="sm" type="none"/>
              <a:tailEnd len="sm" w="sm" type="none"/>
            </a:ln>
          </p:spPr>
        </p:cxnSp>
      </p:grpSp>
      <p:sp>
        <p:nvSpPr>
          <p:cNvPr id="660" name="Google Shape;660;p78"/>
          <p:cNvSpPr/>
          <p:nvPr/>
        </p:nvSpPr>
        <p:spPr>
          <a:xfrm>
            <a:off x="531436" y="3508068"/>
            <a:ext cx="1449300" cy="697500"/>
          </a:xfrm>
          <a:prstGeom prst="rect">
            <a:avLst/>
          </a:prstGeom>
          <a:noFill/>
          <a:ln cap="flat" cmpd="sng" w="9525">
            <a:solidFill>
              <a:schemeClr val="dk1"/>
            </a:solidFill>
            <a:prstDash val="solid"/>
            <a:round/>
            <a:headEnd len="sm" w="sm" type="none"/>
            <a:tailEnd len="sm" w="sm" type="none"/>
          </a:ln>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78"/>
          <p:cNvSpPr/>
          <p:nvPr/>
        </p:nvSpPr>
        <p:spPr>
          <a:xfrm>
            <a:off x="531450" y="3507724"/>
            <a:ext cx="1449300" cy="3084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78"/>
          <p:cNvSpPr txBox="1"/>
          <p:nvPr>
            <p:ph idx="4294967295" type="body"/>
          </p:nvPr>
        </p:nvSpPr>
        <p:spPr>
          <a:xfrm>
            <a:off x="531750" y="3566975"/>
            <a:ext cx="1449000" cy="1899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sz="1100">
                <a:solidFill>
                  <a:schemeClr val="lt1"/>
                </a:solidFill>
              </a:rPr>
              <a:t>North America Lead</a:t>
            </a:r>
            <a:endParaRPr sz="1100">
              <a:solidFill>
                <a:schemeClr val="lt1"/>
              </a:solidFill>
            </a:endParaRPr>
          </a:p>
        </p:txBody>
      </p:sp>
      <p:sp>
        <p:nvSpPr>
          <p:cNvPr id="662" name="Google Shape;662;p78"/>
          <p:cNvSpPr txBox="1"/>
          <p:nvPr>
            <p:ph idx="4294967295" type="body"/>
          </p:nvPr>
        </p:nvSpPr>
        <p:spPr>
          <a:xfrm>
            <a:off x="531738" y="3917738"/>
            <a:ext cx="1449000" cy="1899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sz="1300">
                <a:solidFill>
                  <a:schemeClr val="dk1"/>
                </a:solidFill>
              </a:rPr>
              <a:t>Perry Presenter</a:t>
            </a:r>
            <a:endParaRPr sz="1300">
              <a:solidFill>
                <a:schemeClr val="dk1"/>
              </a:solidFill>
            </a:endParaRPr>
          </a:p>
        </p:txBody>
      </p:sp>
      <p:sp>
        <p:nvSpPr>
          <p:cNvPr id="663" name="Google Shape;663;p78"/>
          <p:cNvSpPr/>
          <p:nvPr/>
        </p:nvSpPr>
        <p:spPr>
          <a:xfrm>
            <a:off x="2194998" y="3508068"/>
            <a:ext cx="1449300" cy="697500"/>
          </a:xfrm>
          <a:prstGeom prst="rect">
            <a:avLst/>
          </a:prstGeom>
          <a:noFill/>
          <a:ln cap="flat" cmpd="sng" w="9525">
            <a:solidFill>
              <a:schemeClr val="dk1"/>
            </a:solidFill>
            <a:prstDash val="solid"/>
            <a:round/>
            <a:headEnd len="sm" w="sm" type="none"/>
            <a:tailEnd len="sm" w="sm" type="none"/>
          </a:ln>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78"/>
          <p:cNvSpPr/>
          <p:nvPr/>
        </p:nvSpPr>
        <p:spPr>
          <a:xfrm>
            <a:off x="2195013" y="3507724"/>
            <a:ext cx="1449300" cy="3084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78"/>
          <p:cNvSpPr txBox="1"/>
          <p:nvPr>
            <p:ph idx="4294967295" type="body"/>
          </p:nvPr>
        </p:nvSpPr>
        <p:spPr>
          <a:xfrm>
            <a:off x="2195138" y="3566975"/>
            <a:ext cx="1449000" cy="1899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sz="1100">
                <a:solidFill>
                  <a:schemeClr val="lt1"/>
                </a:solidFill>
              </a:rPr>
              <a:t>Asia Lead</a:t>
            </a:r>
            <a:endParaRPr sz="1100">
              <a:solidFill>
                <a:schemeClr val="lt1"/>
              </a:solidFill>
            </a:endParaRPr>
          </a:p>
        </p:txBody>
      </p:sp>
      <p:sp>
        <p:nvSpPr>
          <p:cNvPr id="665" name="Google Shape;665;p78"/>
          <p:cNvSpPr txBox="1"/>
          <p:nvPr>
            <p:ph idx="4294967295" type="body"/>
          </p:nvPr>
        </p:nvSpPr>
        <p:spPr>
          <a:xfrm>
            <a:off x="2195163" y="3917738"/>
            <a:ext cx="1449000" cy="1899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sz="1300">
                <a:solidFill>
                  <a:schemeClr val="dk1"/>
                </a:solidFill>
              </a:rPr>
              <a:t>Vinny Viewer</a:t>
            </a:r>
            <a:endParaRPr sz="1300">
              <a:solidFill>
                <a:schemeClr val="dk1"/>
              </a:solidFill>
            </a:endParaRPr>
          </a:p>
        </p:txBody>
      </p:sp>
      <p:sp>
        <p:nvSpPr>
          <p:cNvPr id="666" name="Google Shape;666;p78"/>
          <p:cNvSpPr/>
          <p:nvPr/>
        </p:nvSpPr>
        <p:spPr>
          <a:xfrm>
            <a:off x="3858523" y="3508068"/>
            <a:ext cx="1449300" cy="697500"/>
          </a:xfrm>
          <a:prstGeom prst="rect">
            <a:avLst/>
          </a:prstGeom>
          <a:noFill/>
          <a:ln cap="flat" cmpd="sng" w="9525">
            <a:solidFill>
              <a:schemeClr val="dk1"/>
            </a:solidFill>
            <a:prstDash val="solid"/>
            <a:round/>
            <a:headEnd len="sm" w="sm" type="none"/>
            <a:tailEnd len="sm" w="sm" type="none"/>
          </a:ln>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78"/>
          <p:cNvSpPr/>
          <p:nvPr/>
        </p:nvSpPr>
        <p:spPr>
          <a:xfrm>
            <a:off x="3858600" y="3507724"/>
            <a:ext cx="1449300" cy="3084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78"/>
          <p:cNvSpPr txBox="1"/>
          <p:nvPr>
            <p:ph idx="4294967295" type="body"/>
          </p:nvPr>
        </p:nvSpPr>
        <p:spPr>
          <a:xfrm>
            <a:off x="3858613" y="3566975"/>
            <a:ext cx="1449000" cy="1899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sz="1100">
                <a:solidFill>
                  <a:schemeClr val="lt1"/>
                </a:solidFill>
              </a:rPr>
              <a:t>Europe Lead</a:t>
            </a:r>
            <a:endParaRPr sz="1100">
              <a:solidFill>
                <a:schemeClr val="lt1"/>
              </a:solidFill>
            </a:endParaRPr>
          </a:p>
        </p:txBody>
      </p:sp>
      <p:sp>
        <p:nvSpPr>
          <p:cNvPr id="668" name="Google Shape;668;p78"/>
          <p:cNvSpPr txBox="1"/>
          <p:nvPr>
            <p:ph idx="4294967295" type="body"/>
          </p:nvPr>
        </p:nvSpPr>
        <p:spPr>
          <a:xfrm>
            <a:off x="3858700" y="3917738"/>
            <a:ext cx="1449000" cy="1899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sz="1300">
                <a:solidFill>
                  <a:schemeClr val="dk1"/>
                </a:solidFill>
              </a:rPr>
              <a:t>Molly Maker</a:t>
            </a:r>
            <a:endParaRPr sz="1300">
              <a:solidFill>
                <a:schemeClr val="dk1"/>
              </a:solidFill>
            </a:endParaRPr>
          </a:p>
        </p:txBody>
      </p:sp>
      <p:sp>
        <p:nvSpPr>
          <p:cNvPr id="669" name="Google Shape;669;p78"/>
          <p:cNvSpPr/>
          <p:nvPr/>
        </p:nvSpPr>
        <p:spPr>
          <a:xfrm>
            <a:off x="6353691" y="2278501"/>
            <a:ext cx="1449300" cy="697200"/>
          </a:xfrm>
          <a:prstGeom prst="rect">
            <a:avLst/>
          </a:prstGeom>
          <a:noFill/>
          <a:ln cap="flat" cmpd="sng" w="9525">
            <a:solidFill>
              <a:schemeClr val="dk1"/>
            </a:solidFill>
            <a:prstDash val="solid"/>
            <a:round/>
            <a:headEnd len="sm" w="sm" type="none"/>
            <a:tailEnd len="sm" w="sm" type="none"/>
          </a:ln>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78"/>
          <p:cNvSpPr/>
          <p:nvPr/>
        </p:nvSpPr>
        <p:spPr>
          <a:xfrm>
            <a:off x="6353700" y="2278499"/>
            <a:ext cx="1449300" cy="3084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78"/>
          <p:cNvSpPr txBox="1"/>
          <p:nvPr>
            <p:ph idx="4294967295" type="body"/>
          </p:nvPr>
        </p:nvSpPr>
        <p:spPr>
          <a:xfrm>
            <a:off x="6353925" y="2337750"/>
            <a:ext cx="1449000" cy="1899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sz="1100">
                <a:solidFill>
                  <a:schemeClr val="lt1"/>
                </a:solidFill>
              </a:rPr>
              <a:t>Dir. of Engineering</a:t>
            </a:r>
            <a:endParaRPr sz="1100">
              <a:solidFill>
                <a:schemeClr val="lt1"/>
              </a:solidFill>
            </a:endParaRPr>
          </a:p>
        </p:txBody>
      </p:sp>
      <p:sp>
        <p:nvSpPr>
          <p:cNvPr id="671" name="Google Shape;671;p78"/>
          <p:cNvSpPr txBox="1"/>
          <p:nvPr>
            <p:ph idx="4294967295" type="body"/>
          </p:nvPr>
        </p:nvSpPr>
        <p:spPr>
          <a:xfrm>
            <a:off x="6352413" y="2686588"/>
            <a:ext cx="1449000" cy="1899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sz="1300">
                <a:solidFill>
                  <a:schemeClr val="dk1"/>
                </a:solidFill>
              </a:rPr>
              <a:t>Abby Author</a:t>
            </a:r>
            <a:endParaRPr sz="1300">
              <a:solidFill>
                <a:schemeClr val="dk1"/>
              </a:solidFill>
            </a:endParaRPr>
          </a:p>
        </p:txBody>
      </p:sp>
      <p:grpSp>
        <p:nvGrpSpPr>
          <p:cNvPr id="672" name="Google Shape;672;p78"/>
          <p:cNvGrpSpPr/>
          <p:nvPr/>
        </p:nvGrpSpPr>
        <p:grpSpPr>
          <a:xfrm>
            <a:off x="6246741" y="2975701"/>
            <a:ext cx="1663500" cy="531900"/>
            <a:chOff x="6246741" y="2975701"/>
            <a:chExt cx="1663500" cy="531900"/>
          </a:xfrm>
        </p:grpSpPr>
        <p:cxnSp>
          <p:nvCxnSpPr>
            <p:cNvPr id="673" name="Google Shape;673;p78"/>
            <p:cNvCxnSpPr>
              <a:stCxn id="669" idx="2"/>
              <a:endCxn id="674" idx="0"/>
            </p:cNvCxnSpPr>
            <p:nvPr/>
          </p:nvCxnSpPr>
          <p:spPr>
            <a:xfrm rot="5400000">
              <a:off x="6396591" y="2825851"/>
              <a:ext cx="531900" cy="831600"/>
            </a:xfrm>
            <a:prstGeom prst="bentConnector3">
              <a:avLst>
                <a:gd fmla="val 50012" name="adj1"/>
              </a:avLst>
            </a:prstGeom>
            <a:noFill/>
            <a:ln cap="flat" cmpd="sng" w="9525">
              <a:solidFill>
                <a:schemeClr val="lt2"/>
              </a:solidFill>
              <a:prstDash val="solid"/>
              <a:round/>
              <a:headEnd len="sm" w="sm" type="none"/>
              <a:tailEnd len="sm" w="sm" type="none"/>
            </a:ln>
          </p:spPr>
        </p:cxnSp>
        <p:cxnSp>
          <p:nvCxnSpPr>
            <p:cNvPr id="675" name="Google Shape;675;p78"/>
            <p:cNvCxnSpPr>
              <a:stCxn id="669" idx="2"/>
              <a:endCxn id="676" idx="0"/>
            </p:cNvCxnSpPr>
            <p:nvPr/>
          </p:nvCxnSpPr>
          <p:spPr>
            <a:xfrm flipH="1" rot="-5400000">
              <a:off x="7228341" y="2825701"/>
              <a:ext cx="531900" cy="831900"/>
            </a:xfrm>
            <a:prstGeom prst="bentConnector3">
              <a:avLst>
                <a:gd fmla="val 50013" name="adj1"/>
              </a:avLst>
            </a:prstGeom>
            <a:noFill/>
            <a:ln cap="flat" cmpd="sng" w="9525">
              <a:solidFill>
                <a:schemeClr val="lt2"/>
              </a:solidFill>
              <a:prstDash val="solid"/>
              <a:round/>
              <a:headEnd len="sm" w="sm" type="none"/>
              <a:tailEnd len="sm" w="sm" type="none"/>
            </a:ln>
          </p:spPr>
        </p:cxnSp>
      </p:grpSp>
      <p:sp>
        <p:nvSpPr>
          <p:cNvPr id="677" name="Google Shape;677;p78"/>
          <p:cNvSpPr/>
          <p:nvPr/>
        </p:nvSpPr>
        <p:spPr>
          <a:xfrm>
            <a:off x="5522206" y="3507819"/>
            <a:ext cx="1449000" cy="697200"/>
          </a:xfrm>
          <a:prstGeom prst="rect">
            <a:avLst/>
          </a:prstGeom>
          <a:noFill/>
          <a:ln cap="flat" cmpd="sng" w="9525">
            <a:solidFill>
              <a:schemeClr val="dk1"/>
            </a:solidFill>
            <a:prstDash val="solid"/>
            <a:round/>
            <a:headEnd len="sm" w="sm" type="none"/>
            <a:tailEnd len="sm" w="sm" type="none"/>
          </a:ln>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78"/>
          <p:cNvSpPr/>
          <p:nvPr/>
        </p:nvSpPr>
        <p:spPr>
          <a:xfrm>
            <a:off x="5522175" y="3507724"/>
            <a:ext cx="1449300" cy="3084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78"/>
          <p:cNvSpPr txBox="1"/>
          <p:nvPr>
            <p:ph idx="4294967295" type="body"/>
          </p:nvPr>
        </p:nvSpPr>
        <p:spPr>
          <a:xfrm>
            <a:off x="5522338" y="3566975"/>
            <a:ext cx="1449000" cy="1899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sz="1100">
                <a:solidFill>
                  <a:schemeClr val="lt1"/>
                </a:solidFill>
              </a:rPr>
              <a:t>Front End Lead</a:t>
            </a:r>
            <a:endParaRPr sz="1100">
              <a:solidFill>
                <a:schemeClr val="lt1"/>
              </a:solidFill>
            </a:endParaRPr>
          </a:p>
        </p:txBody>
      </p:sp>
      <p:sp>
        <p:nvSpPr>
          <p:cNvPr id="679" name="Google Shape;679;p78"/>
          <p:cNvSpPr txBox="1"/>
          <p:nvPr>
            <p:ph idx="4294967295" type="body"/>
          </p:nvPr>
        </p:nvSpPr>
        <p:spPr>
          <a:xfrm>
            <a:off x="5522263" y="3917738"/>
            <a:ext cx="1449000" cy="1899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sz="1300">
                <a:solidFill>
                  <a:schemeClr val="dk1"/>
                </a:solidFill>
              </a:rPr>
              <a:t>Casey Creator</a:t>
            </a:r>
            <a:endParaRPr sz="1300">
              <a:solidFill>
                <a:schemeClr val="dk1"/>
              </a:solidFill>
            </a:endParaRPr>
          </a:p>
        </p:txBody>
      </p:sp>
      <p:sp>
        <p:nvSpPr>
          <p:cNvPr id="680" name="Google Shape;680;p78"/>
          <p:cNvSpPr/>
          <p:nvPr/>
        </p:nvSpPr>
        <p:spPr>
          <a:xfrm>
            <a:off x="7185791" y="3507819"/>
            <a:ext cx="1449000" cy="697200"/>
          </a:xfrm>
          <a:prstGeom prst="rect">
            <a:avLst/>
          </a:prstGeom>
          <a:noFill/>
          <a:ln cap="flat" cmpd="sng" w="9525">
            <a:solidFill>
              <a:schemeClr val="dk1"/>
            </a:solidFill>
            <a:prstDash val="solid"/>
            <a:round/>
            <a:headEnd len="sm" w="sm" type="none"/>
            <a:tailEnd len="sm" w="sm" type="none"/>
          </a:ln>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78"/>
          <p:cNvSpPr/>
          <p:nvPr/>
        </p:nvSpPr>
        <p:spPr>
          <a:xfrm>
            <a:off x="7185650" y="3507737"/>
            <a:ext cx="1449300" cy="3084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78"/>
          <p:cNvSpPr txBox="1"/>
          <p:nvPr>
            <p:ph idx="4294967295" type="body"/>
          </p:nvPr>
        </p:nvSpPr>
        <p:spPr>
          <a:xfrm>
            <a:off x="7185738" y="3566975"/>
            <a:ext cx="1449000" cy="1899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sz="1100">
                <a:solidFill>
                  <a:schemeClr val="lt1"/>
                </a:solidFill>
              </a:rPr>
              <a:t>Back End Lead</a:t>
            </a:r>
            <a:endParaRPr sz="1100">
              <a:solidFill>
                <a:schemeClr val="lt1"/>
              </a:solidFill>
            </a:endParaRPr>
          </a:p>
        </p:txBody>
      </p:sp>
      <p:sp>
        <p:nvSpPr>
          <p:cNvPr id="682" name="Google Shape;682;p78"/>
          <p:cNvSpPr txBox="1"/>
          <p:nvPr>
            <p:ph idx="4294967295" type="body"/>
          </p:nvPr>
        </p:nvSpPr>
        <p:spPr>
          <a:xfrm>
            <a:off x="7185688" y="3917738"/>
            <a:ext cx="1449000" cy="1899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sz="1300">
                <a:solidFill>
                  <a:schemeClr val="dk1"/>
                </a:solidFill>
              </a:rPr>
              <a:t>Berry Books</a:t>
            </a:r>
            <a:endParaRPr sz="1300">
              <a:solidFill>
                <a:schemeClr val="dk1"/>
              </a:solidFill>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6" name="Shape 686"/>
        <p:cNvGrpSpPr/>
        <p:nvPr/>
      </p:nvGrpSpPr>
      <p:grpSpPr>
        <a:xfrm>
          <a:off x="0" y="0"/>
          <a:ext cx="0" cy="0"/>
          <a:chOff x="0" y="0"/>
          <a:chExt cx="0" cy="0"/>
        </a:xfrm>
      </p:grpSpPr>
      <p:grpSp>
        <p:nvGrpSpPr>
          <p:cNvPr id="687" name="Google Shape;687;p79"/>
          <p:cNvGrpSpPr/>
          <p:nvPr/>
        </p:nvGrpSpPr>
        <p:grpSpPr>
          <a:xfrm>
            <a:off x="4939500" y="1219611"/>
            <a:ext cx="3837000" cy="2704200"/>
            <a:chOff x="4939500" y="1219611"/>
            <a:chExt cx="3837000" cy="2704200"/>
          </a:xfrm>
        </p:grpSpPr>
        <p:cxnSp>
          <p:nvCxnSpPr>
            <p:cNvPr id="688" name="Google Shape;688;p79"/>
            <p:cNvCxnSpPr/>
            <p:nvPr/>
          </p:nvCxnSpPr>
          <p:spPr>
            <a:xfrm>
              <a:off x="4939500" y="1219611"/>
              <a:ext cx="0" cy="2704200"/>
            </a:xfrm>
            <a:prstGeom prst="straightConnector1">
              <a:avLst/>
            </a:prstGeom>
            <a:noFill/>
            <a:ln cap="flat" cmpd="sng" w="9525">
              <a:solidFill>
                <a:schemeClr val="lt1"/>
              </a:solidFill>
              <a:prstDash val="dash"/>
              <a:round/>
              <a:headEnd len="sm" w="sm" type="none"/>
              <a:tailEnd len="sm" w="sm" type="none"/>
            </a:ln>
          </p:spPr>
        </p:cxnSp>
        <p:cxnSp>
          <p:nvCxnSpPr>
            <p:cNvPr id="689" name="Google Shape;689;p79"/>
            <p:cNvCxnSpPr/>
            <p:nvPr/>
          </p:nvCxnSpPr>
          <p:spPr>
            <a:xfrm>
              <a:off x="5365833" y="1219611"/>
              <a:ext cx="0" cy="2704200"/>
            </a:xfrm>
            <a:prstGeom prst="straightConnector1">
              <a:avLst/>
            </a:prstGeom>
            <a:noFill/>
            <a:ln cap="flat" cmpd="sng" w="9525">
              <a:solidFill>
                <a:schemeClr val="lt1"/>
              </a:solidFill>
              <a:prstDash val="dash"/>
              <a:round/>
              <a:headEnd len="sm" w="sm" type="none"/>
              <a:tailEnd len="sm" w="sm" type="none"/>
            </a:ln>
          </p:spPr>
        </p:cxnSp>
        <p:cxnSp>
          <p:nvCxnSpPr>
            <p:cNvPr id="690" name="Google Shape;690;p79"/>
            <p:cNvCxnSpPr/>
            <p:nvPr/>
          </p:nvCxnSpPr>
          <p:spPr>
            <a:xfrm>
              <a:off x="5792167" y="1219611"/>
              <a:ext cx="0" cy="2704200"/>
            </a:xfrm>
            <a:prstGeom prst="straightConnector1">
              <a:avLst/>
            </a:prstGeom>
            <a:noFill/>
            <a:ln cap="flat" cmpd="sng" w="9525">
              <a:solidFill>
                <a:schemeClr val="lt1"/>
              </a:solidFill>
              <a:prstDash val="dash"/>
              <a:round/>
              <a:headEnd len="sm" w="sm" type="none"/>
              <a:tailEnd len="sm" w="sm" type="none"/>
            </a:ln>
          </p:spPr>
        </p:cxnSp>
        <p:cxnSp>
          <p:nvCxnSpPr>
            <p:cNvPr id="691" name="Google Shape;691;p79"/>
            <p:cNvCxnSpPr/>
            <p:nvPr/>
          </p:nvCxnSpPr>
          <p:spPr>
            <a:xfrm>
              <a:off x="6218500" y="1219611"/>
              <a:ext cx="0" cy="2704200"/>
            </a:xfrm>
            <a:prstGeom prst="straightConnector1">
              <a:avLst/>
            </a:prstGeom>
            <a:noFill/>
            <a:ln cap="flat" cmpd="sng" w="9525">
              <a:solidFill>
                <a:schemeClr val="lt1"/>
              </a:solidFill>
              <a:prstDash val="dash"/>
              <a:round/>
              <a:headEnd len="sm" w="sm" type="none"/>
              <a:tailEnd len="sm" w="sm" type="none"/>
            </a:ln>
          </p:spPr>
        </p:cxnSp>
        <p:cxnSp>
          <p:nvCxnSpPr>
            <p:cNvPr id="692" name="Google Shape;692;p79"/>
            <p:cNvCxnSpPr/>
            <p:nvPr/>
          </p:nvCxnSpPr>
          <p:spPr>
            <a:xfrm>
              <a:off x="6644834" y="1219611"/>
              <a:ext cx="0" cy="2704200"/>
            </a:xfrm>
            <a:prstGeom prst="straightConnector1">
              <a:avLst/>
            </a:prstGeom>
            <a:noFill/>
            <a:ln cap="flat" cmpd="sng" w="9525">
              <a:solidFill>
                <a:schemeClr val="lt1"/>
              </a:solidFill>
              <a:prstDash val="dash"/>
              <a:round/>
              <a:headEnd len="sm" w="sm" type="none"/>
              <a:tailEnd len="sm" w="sm" type="none"/>
            </a:ln>
          </p:spPr>
        </p:cxnSp>
        <p:cxnSp>
          <p:nvCxnSpPr>
            <p:cNvPr id="693" name="Google Shape;693;p79"/>
            <p:cNvCxnSpPr/>
            <p:nvPr/>
          </p:nvCxnSpPr>
          <p:spPr>
            <a:xfrm>
              <a:off x="7071166" y="1219611"/>
              <a:ext cx="0" cy="2704200"/>
            </a:xfrm>
            <a:prstGeom prst="straightConnector1">
              <a:avLst/>
            </a:prstGeom>
            <a:noFill/>
            <a:ln cap="flat" cmpd="sng" w="9525">
              <a:solidFill>
                <a:schemeClr val="lt1"/>
              </a:solidFill>
              <a:prstDash val="dash"/>
              <a:round/>
              <a:headEnd len="sm" w="sm" type="none"/>
              <a:tailEnd len="sm" w="sm" type="none"/>
            </a:ln>
          </p:spPr>
        </p:cxnSp>
        <p:cxnSp>
          <p:nvCxnSpPr>
            <p:cNvPr id="694" name="Google Shape;694;p79"/>
            <p:cNvCxnSpPr/>
            <p:nvPr/>
          </p:nvCxnSpPr>
          <p:spPr>
            <a:xfrm>
              <a:off x="7497500" y="1219611"/>
              <a:ext cx="0" cy="2704200"/>
            </a:xfrm>
            <a:prstGeom prst="straightConnector1">
              <a:avLst/>
            </a:prstGeom>
            <a:noFill/>
            <a:ln cap="flat" cmpd="sng" w="9525">
              <a:solidFill>
                <a:schemeClr val="lt1"/>
              </a:solidFill>
              <a:prstDash val="dash"/>
              <a:round/>
              <a:headEnd len="sm" w="sm" type="none"/>
              <a:tailEnd len="sm" w="sm" type="none"/>
            </a:ln>
          </p:spPr>
        </p:cxnSp>
        <p:cxnSp>
          <p:nvCxnSpPr>
            <p:cNvPr id="695" name="Google Shape;695;p79"/>
            <p:cNvCxnSpPr/>
            <p:nvPr/>
          </p:nvCxnSpPr>
          <p:spPr>
            <a:xfrm>
              <a:off x="7923834" y="1219611"/>
              <a:ext cx="0" cy="2704200"/>
            </a:xfrm>
            <a:prstGeom prst="straightConnector1">
              <a:avLst/>
            </a:prstGeom>
            <a:noFill/>
            <a:ln cap="flat" cmpd="sng" w="9525">
              <a:solidFill>
                <a:schemeClr val="lt1"/>
              </a:solidFill>
              <a:prstDash val="dash"/>
              <a:round/>
              <a:headEnd len="sm" w="sm" type="none"/>
              <a:tailEnd len="sm" w="sm" type="none"/>
            </a:ln>
          </p:spPr>
        </p:cxnSp>
        <p:cxnSp>
          <p:nvCxnSpPr>
            <p:cNvPr id="696" name="Google Shape;696;p79"/>
            <p:cNvCxnSpPr/>
            <p:nvPr/>
          </p:nvCxnSpPr>
          <p:spPr>
            <a:xfrm>
              <a:off x="8350166" y="1219611"/>
              <a:ext cx="0" cy="2704200"/>
            </a:xfrm>
            <a:prstGeom prst="straightConnector1">
              <a:avLst/>
            </a:prstGeom>
            <a:noFill/>
            <a:ln cap="flat" cmpd="sng" w="9525">
              <a:solidFill>
                <a:schemeClr val="lt1"/>
              </a:solidFill>
              <a:prstDash val="dash"/>
              <a:round/>
              <a:headEnd len="sm" w="sm" type="none"/>
              <a:tailEnd len="sm" w="sm" type="none"/>
            </a:ln>
          </p:spPr>
        </p:cxnSp>
        <p:cxnSp>
          <p:nvCxnSpPr>
            <p:cNvPr id="697" name="Google Shape;697;p79"/>
            <p:cNvCxnSpPr/>
            <p:nvPr/>
          </p:nvCxnSpPr>
          <p:spPr>
            <a:xfrm>
              <a:off x="8776500" y="1219611"/>
              <a:ext cx="0" cy="2704200"/>
            </a:xfrm>
            <a:prstGeom prst="straightConnector1">
              <a:avLst/>
            </a:prstGeom>
            <a:noFill/>
            <a:ln cap="flat" cmpd="sng" w="9525">
              <a:solidFill>
                <a:schemeClr val="lt1"/>
              </a:solidFill>
              <a:prstDash val="dash"/>
              <a:round/>
              <a:headEnd len="sm" w="sm" type="none"/>
              <a:tailEnd len="sm" w="sm" type="none"/>
            </a:ln>
          </p:spPr>
        </p:cxnSp>
      </p:grpSp>
      <p:sp>
        <p:nvSpPr>
          <p:cNvPr id="698" name="Google Shape;698;p79"/>
          <p:cNvSpPr/>
          <p:nvPr/>
        </p:nvSpPr>
        <p:spPr>
          <a:xfrm>
            <a:off x="7014920" y="2133119"/>
            <a:ext cx="286500" cy="286500"/>
          </a:xfrm>
          <a:prstGeom prst="ellipse">
            <a:avLst/>
          </a:prstGeom>
          <a:noFill/>
          <a:ln cap="flat"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79"/>
          <p:cNvSpPr txBox="1"/>
          <p:nvPr>
            <p:ph type="title"/>
          </p:nvPr>
        </p:nvSpPr>
        <p:spPr>
          <a:xfrm>
            <a:off x="265500" y="1151100"/>
            <a:ext cx="4045200" cy="1564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Impact</a:t>
            </a:r>
            <a:endParaRPr/>
          </a:p>
        </p:txBody>
      </p:sp>
      <p:sp>
        <p:nvSpPr>
          <p:cNvPr id="700" name="Google Shape;700;p79"/>
          <p:cNvSpPr txBox="1"/>
          <p:nvPr>
            <p:ph idx="1" type="subTitle"/>
          </p:nvPr>
        </p:nvSpPr>
        <p:spPr>
          <a:xfrm>
            <a:off x="265500" y="2769001"/>
            <a:ext cx="4045200" cy="1269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XX% sales increase</a:t>
            </a:r>
            <a:endParaRPr/>
          </a:p>
        </p:txBody>
      </p:sp>
      <p:grpSp>
        <p:nvGrpSpPr>
          <p:cNvPr id="701" name="Google Shape;701;p79"/>
          <p:cNvGrpSpPr/>
          <p:nvPr/>
        </p:nvGrpSpPr>
        <p:grpSpPr>
          <a:xfrm>
            <a:off x="4939534" y="2017046"/>
            <a:ext cx="3825543" cy="1573620"/>
            <a:chOff x="1000000" y="2393988"/>
            <a:chExt cx="4144235" cy="1704713"/>
          </a:xfrm>
        </p:grpSpPr>
        <p:sp>
          <p:nvSpPr>
            <p:cNvPr id="702" name="Google Shape;702;p79"/>
            <p:cNvSpPr/>
            <p:nvPr/>
          </p:nvSpPr>
          <p:spPr>
            <a:xfrm>
              <a:off x="1000000" y="2440003"/>
              <a:ext cx="4144235" cy="1631269"/>
            </a:xfrm>
            <a:custGeom>
              <a:rect b="b" l="l" r="r" t="t"/>
              <a:pathLst>
                <a:path extrusionOk="0" h="90088" w="165422">
                  <a:moveTo>
                    <a:pt x="0" y="65550"/>
                  </a:moveTo>
                  <a:cubicBezTo>
                    <a:pt x="3559" y="56002"/>
                    <a:pt x="14632" y="11595"/>
                    <a:pt x="21355" y="8262"/>
                  </a:cubicBezTo>
                  <a:cubicBezTo>
                    <a:pt x="28078" y="4929"/>
                    <a:pt x="34067" y="46906"/>
                    <a:pt x="40338" y="45550"/>
                  </a:cubicBezTo>
                  <a:cubicBezTo>
                    <a:pt x="46609" y="44194"/>
                    <a:pt x="52711" y="2161"/>
                    <a:pt x="58982" y="127"/>
                  </a:cubicBezTo>
                  <a:cubicBezTo>
                    <a:pt x="65253" y="-1907"/>
                    <a:pt x="71807" y="30974"/>
                    <a:pt x="77965" y="33347"/>
                  </a:cubicBezTo>
                  <a:cubicBezTo>
                    <a:pt x="84123" y="35720"/>
                    <a:pt x="90055" y="6285"/>
                    <a:pt x="95931" y="14364"/>
                  </a:cubicBezTo>
                  <a:cubicBezTo>
                    <a:pt x="101807" y="22443"/>
                    <a:pt x="107626" y="77414"/>
                    <a:pt x="113219" y="81821"/>
                  </a:cubicBezTo>
                  <a:cubicBezTo>
                    <a:pt x="118812" y="86228"/>
                    <a:pt x="123671" y="39448"/>
                    <a:pt x="129490" y="40804"/>
                  </a:cubicBezTo>
                  <a:cubicBezTo>
                    <a:pt x="135309" y="42160"/>
                    <a:pt x="142145" y="92047"/>
                    <a:pt x="148134" y="89957"/>
                  </a:cubicBezTo>
                  <a:cubicBezTo>
                    <a:pt x="154123" y="87867"/>
                    <a:pt x="162541" y="38545"/>
                    <a:pt x="165422" y="28262"/>
                  </a:cubicBezTo>
                </a:path>
              </a:pathLst>
            </a:custGeom>
            <a:noFill/>
            <a:ln cap="flat" cmpd="sng" w="19050">
              <a:solidFill>
                <a:schemeClr val="lt1"/>
              </a:solidFill>
              <a:prstDash val="solid"/>
              <a:round/>
              <a:headEnd len="med" w="med" type="oval"/>
              <a:tailEnd len="med" w="med" type="oval"/>
            </a:ln>
          </p:spPr>
        </p:sp>
        <p:sp>
          <p:nvSpPr>
            <p:cNvPr id="703" name="Google Shape;703;p79"/>
            <p:cNvSpPr/>
            <p:nvPr/>
          </p:nvSpPr>
          <p:spPr>
            <a:xfrm>
              <a:off x="4658400" y="4014100"/>
              <a:ext cx="84600" cy="84600"/>
            </a:xfrm>
            <a:prstGeom prst="ellipse">
              <a:avLst/>
            </a:prstGeom>
            <a:solidFill>
              <a:schemeClr val="l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79"/>
            <p:cNvSpPr/>
            <p:nvPr/>
          </p:nvSpPr>
          <p:spPr>
            <a:xfrm>
              <a:off x="4195525" y="3147350"/>
              <a:ext cx="84600" cy="84600"/>
            </a:xfrm>
            <a:prstGeom prst="ellipse">
              <a:avLst/>
            </a:prstGeom>
            <a:solidFill>
              <a:schemeClr val="l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79"/>
            <p:cNvSpPr/>
            <p:nvPr/>
          </p:nvSpPr>
          <p:spPr>
            <a:xfrm>
              <a:off x="3800700" y="3868900"/>
              <a:ext cx="84600" cy="84600"/>
            </a:xfrm>
            <a:prstGeom prst="ellipse">
              <a:avLst/>
            </a:prstGeom>
            <a:solidFill>
              <a:schemeClr val="l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79"/>
            <p:cNvSpPr/>
            <p:nvPr/>
          </p:nvSpPr>
          <p:spPr>
            <a:xfrm>
              <a:off x="3358650" y="2637813"/>
              <a:ext cx="84600" cy="84600"/>
            </a:xfrm>
            <a:prstGeom prst="ellipse">
              <a:avLst/>
            </a:prstGeom>
            <a:solidFill>
              <a:schemeClr val="l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79"/>
            <p:cNvSpPr/>
            <p:nvPr/>
          </p:nvSpPr>
          <p:spPr>
            <a:xfrm>
              <a:off x="2909400" y="2993013"/>
              <a:ext cx="84600" cy="84600"/>
            </a:xfrm>
            <a:prstGeom prst="ellipse">
              <a:avLst/>
            </a:prstGeom>
            <a:solidFill>
              <a:schemeClr val="l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79"/>
            <p:cNvSpPr/>
            <p:nvPr/>
          </p:nvSpPr>
          <p:spPr>
            <a:xfrm>
              <a:off x="2437450" y="2393988"/>
              <a:ext cx="84600" cy="84600"/>
            </a:xfrm>
            <a:prstGeom prst="ellipse">
              <a:avLst/>
            </a:prstGeom>
            <a:solidFill>
              <a:schemeClr val="l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79"/>
            <p:cNvSpPr/>
            <p:nvPr/>
          </p:nvSpPr>
          <p:spPr>
            <a:xfrm>
              <a:off x="1974575" y="3213325"/>
              <a:ext cx="84600" cy="84600"/>
            </a:xfrm>
            <a:prstGeom prst="ellipse">
              <a:avLst/>
            </a:prstGeom>
            <a:solidFill>
              <a:schemeClr val="l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79"/>
            <p:cNvSpPr/>
            <p:nvPr/>
          </p:nvSpPr>
          <p:spPr>
            <a:xfrm>
              <a:off x="1500000" y="2553225"/>
              <a:ext cx="84600" cy="84600"/>
            </a:xfrm>
            <a:prstGeom prst="ellipse">
              <a:avLst/>
            </a:prstGeom>
            <a:solidFill>
              <a:schemeClr val="l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1" name="Google Shape;711;p79"/>
          <p:cNvSpPr/>
          <p:nvPr/>
        </p:nvSpPr>
        <p:spPr>
          <a:xfrm>
            <a:off x="6847150" y="1577745"/>
            <a:ext cx="1179600" cy="343800"/>
          </a:xfrm>
          <a:prstGeom prst="wedgeRoundRectCallout">
            <a:avLst>
              <a:gd fmla="val -21432" name="adj1"/>
              <a:gd fmla="val 84969" name="adj2"/>
              <a:gd fmla="val 0" name="adj3"/>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2" name="Google Shape;712;p79"/>
          <p:cNvGrpSpPr/>
          <p:nvPr/>
        </p:nvGrpSpPr>
        <p:grpSpPr>
          <a:xfrm>
            <a:off x="4939557" y="1778136"/>
            <a:ext cx="3836911" cy="1503799"/>
            <a:chOff x="1000025" y="2059300"/>
            <a:chExt cx="4156550" cy="1629075"/>
          </a:xfrm>
        </p:grpSpPr>
        <p:sp>
          <p:nvSpPr>
            <p:cNvPr id="713" name="Google Shape;713;p79"/>
            <p:cNvSpPr/>
            <p:nvPr/>
          </p:nvSpPr>
          <p:spPr>
            <a:xfrm>
              <a:off x="1000025" y="2083952"/>
              <a:ext cx="4156550" cy="1576975"/>
            </a:xfrm>
            <a:custGeom>
              <a:rect b="b" l="l" r="r" t="t"/>
              <a:pathLst>
                <a:path extrusionOk="0" h="63079" w="166262">
                  <a:moveTo>
                    <a:pt x="0" y="34952"/>
                  </a:moveTo>
                  <a:cubicBezTo>
                    <a:pt x="3623" y="29133"/>
                    <a:pt x="14946" y="1167"/>
                    <a:pt x="21740" y="37"/>
                  </a:cubicBezTo>
                  <a:cubicBezTo>
                    <a:pt x="28534" y="-1093"/>
                    <a:pt x="34478" y="24048"/>
                    <a:pt x="40762" y="28172"/>
                  </a:cubicBezTo>
                  <a:cubicBezTo>
                    <a:pt x="47046" y="32296"/>
                    <a:pt x="53256" y="18986"/>
                    <a:pt x="59446" y="24782"/>
                  </a:cubicBezTo>
                  <a:cubicBezTo>
                    <a:pt x="65636" y="30578"/>
                    <a:pt x="71730" y="60803"/>
                    <a:pt x="77901" y="62950"/>
                  </a:cubicBezTo>
                  <a:cubicBezTo>
                    <a:pt x="84072" y="65097"/>
                    <a:pt x="90490" y="39675"/>
                    <a:pt x="96472" y="37664"/>
                  </a:cubicBezTo>
                  <a:cubicBezTo>
                    <a:pt x="102455" y="35653"/>
                    <a:pt x="108078" y="54726"/>
                    <a:pt x="113796" y="50884"/>
                  </a:cubicBezTo>
                  <a:cubicBezTo>
                    <a:pt x="119514" y="47042"/>
                    <a:pt x="125063" y="18059"/>
                    <a:pt x="130781" y="14613"/>
                  </a:cubicBezTo>
                  <a:cubicBezTo>
                    <a:pt x="136499" y="11167"/>
                    <a:pt x="142192" y="30515"/>
                    <a:pt x="148105" y="30206"/>
                  </a:cubicBezTo>
                  <a:cubicBezTo>
                    <a:pt x="154019" y="29897"/>
                    <a:pt x="163236" y="15665"/>
                    <a:pt x="166262" y="12757"/>
                  </a:cubicBezTo>
                </a:path>
              </a:pathLst>
            </a:custGeom>
            <a:noFill/>
            <a:ln cap="flat" cmpd="sng" w="19050">
              <a:solidFill>
                <a:schemeClr val="accent4"/>
              </a:solidFill>
              <a:prstDash val="solid"/>
              <a:round/>
              <a:headEnd len="med" w="med" type="oval"/>
              <a:tailEnd len="med" w="med" type="oval"/>
            </a:ln>
          </p:spPr>
        </p:sp>
        <p:sp>
          <p:nvSpPr>
            <p:cNvPr id="714" name="Google Shape;714;p79"/>
            <p:cNvSpPr/>
            <p:nvPr/>
          </p:nvSpPr>
          <p:spPr>
            <a:xfrm>
              <a:off x="1500000" y="2059300"/>
              <a:ext cx="84600" cy="84600"/>
            </a:xfrm>
            <a:prstGeom prst="ellipse">
              <a:avLst/>
            </a:prstGeom>
            <a:solidFill>
              <a:schemeClr val="accent4"/>
            </a:solid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79"/>
            <p:cNvSpPr/>
            <p:nvPr/>
          </p:nvSpPr>
          <p:spPr>
            <a:xfrm>
              <a:off x="1974575" y="2737275"/>
              <a:ext cx="84600" cy="84600"/>
            </a:xfrm>
            <a:prstGeom prst="ellipse">
              <a:avLst/>
            </a:prstGeom>
            <a:solidFill>
              <a:schemeClr val="accent4"/>
            </a:solid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79"/>
            <p:cNvSpPr/>
            <p:nvPr/>
          </p:nvSpPr>
          <p:spPr>
            <a:xfrm>
              <a:off x="2437450" y="2652675"/>
              <a:ext cx="84600" cy="84600"/>
            </a:xfrm>
            <a:prstGeom prst="ellipse">
              <a:avLst/>
            </a:prstGeom>
            <a:solidFill>
              <a:schemeClr val="accent4"/>
            </a:solid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79"/>
            <p:cNvSpPr/>
            <p:nvPr/>
          </p:nvSpPr>
          <p:spPr>
            <a:xfrm>
              <a:off x="2909400" y="3603775"/>
              <a:ext cx="84600" cy="84600"/>
            </a:xfrm>
            <a:prstGeom prst="ellipse">
              <a:avLst/>
            </a:prstGeom>
            <a:solidFill>
              <a:schemeClr val="accent4"/>
            </a:solid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79"/>
            <p:cNvSpPr/>
            <p:nvPr/>
          </p:nvSpPr>
          <p:spPr>
            <a:xfrm>
              <a:off x="3358650" y="2993025"/>
              <a:ext cx="84600" cy="84600"/>
            </a:xfrm>
            <a:prstGeom prst="ellipse">
              <a:avLst/>
            </a:prstGeom>
            <a:solidFill>
              <a:schemeClr val="accent4"/>
            </a:solid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79"/>
            <p:cNvSpPr/>
            <p:nvPr/>
          </p:nvSpPr>
          <p:spPr>
            <a:xfrm>
              <a:off x="3780700" y="3315225"/>
              <a:ext cx="84600" cy="84600"/>
            </a:xfrm>
            <a:prstGeom prst="ellipse">
              <a:avLst/>
            </a:prstGeom>
            <a:solidFill>
              <a:schemeClr val="accent4"/>
            </a:solid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79"/>
            <p:cNvSpPr/>
            <p:nvPr/>
          </p:nvSpPr>
          <p:spPr>
            <a:xfrm>
              <a:off x="4216350" y="2412175"/>
              <a:ext cx="84600" cy="84600"/>
            </a:xfrm>
            <a:prstGeom prst="ellipse">
              <a:avLst/>
            </a:prstGeom>
            <a:solidFill>
              <a:schemeClr val="accent4"/>
            </a:solid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79"/>
            <p:cNvSpPr/>
            <p:nvPr/>
          </p:nvSpPr>
          <p:spPr>
            <a:xfrm>
              <a:off x="4658400" y="2802450"/>
              <a:ext cx="84600" cy="84600"/>
            </a:xfrm>
            <a:prstGeom prst="ellipse">
              <a:avLst/>
            </a:prstGeom>
            <a:solidFill>
              <a:schemeClr val="accent4"/>
            </a:solid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2" name="Google Shape;722;p79"/>
          <p:cNvSpPr txBox="1"/>
          <p:nvPr>
            <p:ph idx="2" type="body"/>
          </p:nvPr>
        </p:nvSpPr>
        <p:spPr>
          <a:xfrm>
            <a:off x="6847150" y="1606395"/>
            <a:ext cx="1179600" cy="286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chemeClr val="dk1"/>
                </a:solidFill>
              </a:rPr>
              <a:t>max growth</a:t>
            </a:r>
            <a:endParaRPr sz="1300">
              <a:solidFill>
                <a:schemeClr val="dk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19"/>
          <p:cNvSpPr txBox="1"/>
          <p:nvPr>
            <p:ph type="ctrTitle"/>
          </p:nvPr>
        </p:nvSpPr>
        <p:spPr>
          <a:xfrm>
            <a:off x="598100" y="1775222"/>
            <a:ext cx="8222100" cy="83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9"/>
          <p:cNvSpPr txBox="1"/>
          <p:nvPr>
            <p:ph idx="1" type="subTitle"/>
          </p:nvPr>
        </p:nvSpPr>
        <p:spPr>
          <a:xfrm>
            <a:off x="598088" y="2715913"/>
            <a:ext cx="8222100" cy="43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126" name="Google Shape;126;p19"/>
          <p:cNvPicPr preferRelativeResize="0"/>
          <p:nvPr/>
        </p:nvPicPr>
        <p:blipFill>
          <a:blip r:embed="rId3">
            <a:alphaModFix/>
          </a:blip>
          <a:stretch>
            <a:fillRect/>
          </a:stretch>
        </p:blipFill>
        <p:spPr>
          <a:xfrm>
            <a:off x="0" y="564"/>
            <a:ext cx="9144000" cy="514293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20"/>
          <p:cNvSpPr txBox="1"/>
          <p:nvPr>
            <p:ph type="ctrTitle"/>
          </p:nvPr>
        </p:nvSpPr>
        <p:spPr>
          <a:xfrm>
            <a:off x="598100" y="632222"/>
            <a:ext cx="8222100" cy="83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LMs still struggle with LFQA</a:t>
            </a:r>
            <a:endParaRPr/>
          </a:p>
        </p:txBody>
      </p:sp>
      <p:sp>
        <p:nvSpPr>
          <p:cNvPr id="132" name="Google Shape;132;p20"/>
          <p:cNvSpPr txBox="1"/>
          <p:nvPr>
            <p:ph idx="1" type="subTitle"/>
          </p:nvPr>
        </p:nvSpPr>
        <p:spPr>
          <a:xfrm>
            <a:off x="598088" y="1801513"/>
            <a:ext cx="8222100" cy="432900"/>
          </a:xfrm>
          <a:prstGeom prst="rect">
            <a:avLst/>
          </a:prstGeom>
        </p:spPr>
        <p:txBody>
          <a:bodyPr anchorCtr="0" anchor="t" bIns="91425" lIns="91425" spcFirstLastPara="1" rIns="91425" wrap="square" tIns="91425">
            <a:noAutofit/>
          </a:bodyPr>
          <a:lstStyle/>
          <a:p>
            <a:pPr indent="-361950" lvl="0" marL="457200" rtl="0" algn="l">
              <a:spcBef>
                <a:spcPts val="0"/>
              </a:spcBef>
              <a:spcAft>
                <a:spcPts val="0"/>
              </a:spcAft>
              <a:buSzPts val="2100"/>
              <a:buAutoNum type="arabicPeriod"/>
            </a:pPr>
            <a:r>
              <a:rPr lang="en"/>
              <a:t>Big DBs/KBs are to vast to train on</a:t>
            </a:r>
            <a:endParaRPr/>
          </a:p>
          <a:p>
            <a:pPr indent="-361950" lvl="0" marL="457200" rtl="0" algn="l">
              <a:spcBef>
                <a:spcPts val="0"/>
              </a:spcBef>
              <a:spcAft>
                <a:spcPts val="0"/>
              </a:spcAft>
              <a:buSzPts val="2100"/>
              <a:buAutoNum type="arabicPeriod"/>
            </a:pPr>
            <a:r>
              <a:rPr lang="en"/>
              <a:t>Constantly updating</a:t>
            </a:r>
            <a:endParaRPr/>
          </a:p>
          <a:p>
            <a:pPr indent="-361950" lvl="0" marL="457200" rtl="0" algn="l">
              <a:spcBef>
                <a:spcPts val="0"/>
              </a:spcBef>
              <a:spcAft>
                <a:spcPts val="0"/>
              </a:spcAft>
              <a:buSzPts val="2100"/>
              <a:buAutoNum type="arabicPeriod"/>
            </a:pPr>
            <a:r>
              <a:rPr lang="en"/>
              <a:t>Lack of access to proprietary information sources</a:t>
            </a:r>
            <a:endParaRPr/>
          </a:p>
          <a:p>
            <a:pPr indent="-361950" lvl="0" marL="457200" rtl="0" algn="l">
              <a:spcBef>
                <a:spcPts val="0"/>
              </a:spcBef>
              <a:spcAft>
                <a:spcPts val="0"/>
              </a:spcAft>
              <a:buSzPts val="2100"/>
              <a:buAutoNum type="arabicPeriod"/>
            </a:pPr>
            <a:r>
              <a:rPr lang="en"/>
              <a:t>The </a:t>
            </a:r>
            <a:r>
              <a:rPr i="1" lang="en"/>
              <a:t>huge</a:t>
            </a:r>
            <a:r>
              <a:rPr lang="en"/>
              <a:t> LMs require long-context fine tuning in order to </a:t>
            </a:r>
            <a:r>
              <a:rPr lang="en"/>
              <a:t>be </a:t>
            </a:r>
            <a:r>
              <a:rPr lang="en"/>
              <a:t>used as readers</a:t>
            </a:r>
            <a:endParaRPr/>
          </a:p>
          <a:p>
            <a:pPr indent="-361950" lvl="0" marL="457200" rtl="0" algn="l">
              <a:spcBef>
                <a:spcPts val="0"/>
              </a:spcBef>
              <a:spcAft>
                <a:spcPts val="0"/>
              </a:spcAft>
              <a:buSzPts val="2100"/>
              <a:buAutoNum type="arabicPeriod"/>
            </a:pPr>
            <a:r>
              <a:rPr lang="en"/>
              <a:t>Even humans struggle with QA</a:t>
            </a:r>
            <a:endParaRPr/>
          </a:p>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2">
                                            <p:txEl>
                                              <p:pRg end="0" st="0"/>
                                            </p:txEl>
                                          </p:spTgt>
                                        </p:tgtEl>
                                        <p:attrNameLst>
                                          <p:attrName>style.visibility</p:attrName>
                                        </p:attrNameLst>
                                      </p:cBhvr>
                                      <p:to>
                                        <p:strVal val="visible"/>
                                      </p:to>
                                    </p:set>
                                    <p:animEffect filter="fade" transition="in">
                                      <p:cBhvr>
                                        <p:cTn dur="1000"/>
                                        <p:tgtEl>
                                          <p:spTgt spid="13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2">
                                            <p:txEl>
                                              <p:pRg end="1" st="1"/>
                                            </p:txEl>
                                          </p:spTgt>
                                        </p:tgtEl>
                                        <p:attrNameLst>
                                          <p:attrName>style.visibility</p:attrName>
                                        </p:attrNameLst>
                                      </p:cBhvr>
                                      <p:to>
                                        <p:strVal val="visible"/>
                                      </p:to>
                                    </p:set>
                                    <p:animEffect filter="fade" transition="in">
                                      <p:cBhvr>
                                        <p:cTn dur="1000"/>
                                        <p:tgtEl>
                                          <p:spTgt spid="13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2">
                                            <p:txEl>
                                              <p:pRg end="2" st="2"/>
                                            </p:txEl>
                                          </p:spTgt>
                                        </p:tgtEl>
                                        <p:attrNameLst>
                                          <p:attrName>style.visibility</p:attrName>
                                        </p:attrNameLst>
                                      </p:cBhvr>
                                      <p:to>
                                        <p:strVal val="visible"/>
                                      </p:to>
                                    </p:set>
                                    <p:animEffect filter="fade" transition="in">
                                      <p:cBhvr>
                                        <p:cTn dur="1000"/>
                                        <p:tgtEl>
                                          <p:spTgt spid="132">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2">
                                            <p:txEl>
                                              <p:pRg end="3" st="3"/>
                                            </p:txEl>
                                          </p:spTgt>
                                        </p:tgtEl>
                                        <p:attrNameLst>
                                          <p:attrName>style.visibility</p:attrName>
                                        </p:attrNameLst>
                                      </p:cBhvr>
                                      <p:to>
                                        <p:strVal val="visible"/>
                                      </p:to>
                                    </p:set>
                                    <p:animEffect filter="fade" transition="in">
                                      <p:cBhvr>
                                        <p:cTn dur="1000"/>
                                        <p:tgtEl>
                                          <p:spTgt spid="132">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2">
                                            <p:txEl>
                                              <p:pRg end="4" st="4"/>
                                            </p:txEl>
                                          </p:spTgt>
                                        </p:tgtEl>
                                        <p:attrNameLst>
                                          <p:attrName>style.visibility</p:attrName>
                                        </p:attrNameLst>
                                      </p:cBhvr>
                                      <p:to>
                                        <p:strVal val="visible"/>
                                      </p:to>
                                    </p:set>
                                    <p:animEffect filter="fade" transition="in">
                                      <p:cBhvr>
                                        <p:cTn dur="1000"/>
                                        <p:tgtEl>
                                          <p:spTgt spid="132">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2">
                                            <p:txEl>
                                              <p:pRg end="5" st="5"/>
                                            </p:txEl>
                                          </p:spTgt>
                                        </p:tgtEl>
                                        <p:attrNameLst>
                                          <p:attrName>style.visibility</p:attrName>
                                        </p:attrNameLst>
                                      </p:cBhvr>
                                      <p:to>
                                        <p:strVal val="visible"/>
                                      </p:to>
                                    </p:set>
                                    <p:animEffect filter="fade" transition="in">
                                      <p:cBhvr>
                                        <p:cTn dur="1000"/>
                                        <p:tgtEl>
                                          <p:spTgt spid="132">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21"/>
          <p:cNvSpPr txBox="1"/>
          <p:nvPr>
            <p:ph type="ctrTitle"/>
          </p:nvPr>
        </p:nvSpPr>
        <p:spPr>
          <a:xfrm>
            <a:off x="598100" y="1775222"/>
            <a:ext cx="8222100" cy="83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21"/>
          <p:cNvSpPr txBox="1"/>
          <p:nvPr>
            <p:ph idx="1" type="subTitle"/>
          </p:nvPr>
        </p:nvSpPr>
        <p:spPr>
          <a:xfrm>
            <a:off x="598088" y="2715913"/>
            <a:ext cx="8222100" cy="43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139" name="Google Shape;139;p21"/>
          <p:cNvPicPr preferRelativeResize="0"/>
          <p:nvPr/>
        </p:nvPicPr>
        <p:blipFill>
          <a:blip r:embed="rId3">
            <a:alphaModFix/>
          </a:blip>
          <a:stretch>
            <a:fillRect/>
          </a:stretch>
        </p:blipFill>
        <p:spPr>
          <a:xfrm>
            <a:off x="609600" y="0"/>
            <a:ext cx="7594619" cy="4991100"/>
          </a:xfrm>
          <a:prstGeom prst="rect">
            <a:avLst/>
          </a:prstGeom>
          <a:noFill/>
          <a:ln>
            <a:noFill/>
          </a:ln>
        </p:spPr>
      </p:pic>
      <p:sp>
        <p:nvSpPr>
          <p:cNvPr id="140" name="Google Shape;140;p21"/>
          <p:cNvSpPr/>
          <p:nvPr/>
        </p:nvSpPr>
        <p:spPr>
          <a:xfrm rot="1295922">
            <a:off x="2304771" y="3139983"/>
            <a:ext cx="787279" cy="237153"/>
          </a:xfrm>
          <a:prstGeom prst="left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Geometric">
  <a:themeElements>
    <a:clrScheme name="Geometric">
      <a:dk1>
        <a:srgbClr val="2A3990"/>
      </a:dk1>
      <a:lt1>
        <a:srgbClr val="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